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  <p:sldMasterId id="2147483728" r:id="rId5"/>
  </p:sldMasterIdLst>
  <p:notesMasterIdLst>
    <p:notesMasterId r:id="rId29"/>
  </p:notesMasterIdLst>
  <p:handoutMasterIdLst>
    <p:handoutMasterId r:id="rId30"/>
  </p:handoutMasterIdLst>
  <p:sldIdLst>
    <p:sldId id="292" r:id="rId6"/>
    <p:sldId id="291" r:id="rId7"/>
    <p:sldId id="294" r:id="rId8"/>
    <p:sldId id="310" r:id="rId9"/>
    <p:sldId id="311" r:id="rId10"/>
    <p:sldId id="312" r:id="rId11"/>
    <p:sldId id="313" r:id="rId12"/>
    <p:sldId id="296" r:id="rId13"/>
    <p:sldId id="297" r:id="rId14"/>
    <p:sldId id="298" r:id="rId15"/>
    <p:sldId id="307" r:id="rId16"/>
    <p:sldId id="300" r:id="rId17"/>
    <p:sldId id="308" r:id="rId18"/>
    <p:sldId id="302" r:id="rId19"/>
    <p:sldId id="301" r:id="rId20"/>
    <p:sldId id="309" r:id="rId21"/>
    <p:sldId id="303" r:id="rId22"/>
    <p:sldId id="304" r:id="rId23"/>
    <p:sldId id="305" r:id="rId24"/>
    <p:sldId id="306" r:id="rId25"/>
    <p:sldId id="314" r:id="rId26"/>
    <p:sldId id="315" r:id="rId27"/>
    <p:sldId id="293" r:id="rId28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068"/>
    <a:srgbClr val="F60000"/>
    <a:srgbClr val="1E5082"/>
    <a:srgbClr val="E98B0D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4639" autoAdjust="0"/>
  </p:normalViewPr>
  <p:slideViewPr>
    <p:cSldViewPr snapToGrid="0">
      <p:cViewPr varScale="1">
        <p:scale>
          <a:sx n="72" d="100"/>
          <a:sy n="72" d="100"/>
        </p:scale>
        <p:origin x="6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C30E0B-913A-4DA9-8319-F3BBA26191D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A89C721-E323-41E9-BAE5-A9BAD0E80FAB}">
      <dgm:prSet custT="1"/>
      <dgm:spPr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it-IT" sz="2000" b="1" spc="-10" dirty="0" err="1" smtClean="0">
              <a:solidFill>
                <a:prstClr val="black"/>
              </a:solidFill>
              <a:cs typeface="Calibri"/>
            </a:rPr>
            <a:t>Enterotipo</a:t>
          </a:r>
          <a:r>
            <a:rPr lang="it-IT" sz="2000" b="1" spc="45" dirty="0" smtClean="0">
              <a:solidFill>
                <a:prstClr val="black"/>
              </a:solidFill>
              <a:cs typeface="Calibri"/>
            </a:rPr>
            <a:t> </a:t>
          </a:r>
          <a:r>
            <a:rPr lang="it-IT" sz="2000" b="1" spc="-5" dirty="0" smtClean="0">
              <a:solidFill>
                <a:prstClr val="black"/>
              </a:solidFill>
              <a:cs typeface="Calibri"/>
            </a:rPr>
            <a:t>1:</a:t>
          </a:r>
          <a:r>
            <a:rPr lang="it-IT" sz="2000" b="1" spc="335" dirty="0" smtClean="0">
              <a:solidFill>
                <a:prstClr val="black"/>
              </a:solidFill>
              <a:cs typeface="Calibri"/>
            </a:rPr>
            <a:t> </a:t>
          </a:r>
          <a:r>
            <a:rPr lang="it-IT" sz="2000" spc="-10" dirty="0" err="1" smtClean="0">
              <a:solidFill>
                <a:prstClr val="black"/>
              </a:solidFill>
              <a:cs typeface="Calibri"/>
            </a:rPr>
            <a:t>Bacteroides</a:t>
          </a:r>
          <a:r>
            <a:rPr lang="it-IT" sz="2000" spc="-10" dirty="0" smtClean="0">
              <a:solidFill>
                <a:prstClr val="black"/>
              </a:solidFill>
              <a:cs typeface="Calibri"/>
            </a:rPr>
            <a:t> </a:t>
          </a:r>
        </a:p>
        <a:p>
          <a:r>
            <a:rPr lang="it-IT" sz="2000" b="1" spc="-10" dirty="0" smtClean="0">
              <a:solidFill>
                <a:prstClr val="black"/>
              </a:solidFill>
              <a:cs typeface="Calibri"/>
            </a:rPr>
            <a:t>GRAM -</a:t>
          </a:r>
          <a:endParaRPr lang="it-IT" sz="2000" b="1" dirty="0">
            <a:solidFill>
              <a:prstClr val="black"/>
            </a:solidFill>
            <a:cs typeface="Calibri"/>
          </a:endParaRPr>
        </a:p>
      </dgm:t>
    </dgm:pt>
    <dgm:pt modelId="{5B6429A6-5C99-4934-A101-61BBA11C1063}" type="parTrans" cxnId="{96B78453-4DFD-4193-8F5F-AC4C082714C7}">
      <dgm:prSet/>
      <dgm:spPr/>
      <dgm:t>
        <a:bodyPr/>
        <a:lstStyle/>
        <a:p>
          <a:endParaRPr lang="it-IT"/>
        </a:p>
      </dgm:t>
    </dgm:pt>
    <dgm:pt modelId="{5CC73FAA-A5B1-4C6C-91A5-37ABE36CD1ED}" type="sibTrans" cxnId="{96B78453-4DFD-4193-8F5F-AC4C082714C7}">
      <dgm:prSet/>
      <dgm:spPr/>
      <dgm:t>
        <a:bodyPr/>
        <a:lstStyle/>
        <a:p>
          <a:endParaRPr lang="it-IT"/>
        </a:p>
      </dgm:t>
    </dgm:pt>
    <dgm:pt modelId="{C18FE9FD-67F5-45D2-8549-6B95AED8BC0C}">
      <dgm:prSet custT="1"/>
      <dgm:spPr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kumimoji="0" lang="it-IT" sz="2000" b="1" i="0" u="none" strike="noStrike" cap="none" spc="-1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Calibri"/>
            </a:rPr>
            <a:t>Enterotipo</a:t>
          </a:r>
          <a:r>
            <a:rPr kumimoji="0" lang="it-IT" sz="2000" b="1" i="0" u="none" strike="noStrike" cap="none" spc="1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Calibri"/>
            </a:rPr>
            <a:t> </a:t>
          </a:r>
          <a:r>
            <a:rPr kumimoji="0" lang="it-IT" sz="2000" b="1" i="0" u="none" strike="noStrike" cap="none" spc="-5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Calibri"/>
            </a:rPr>
            <a:t>2:</a:t>
          </a:r>
          <a:r>
            <a:rPr kumimoji="0" lang="it-IT" sz="2000" b="1" i="0" u="none" strike="noStrike" cap="none" spc="-1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Calibri"/>
            </a:rPr>
            <a:t> </a:t>
          </a:r>
          <a:r>
            <a:rPr kumimoji="0" lang="it-IT" sz="2000" b="0" i="0" u="none" strike="noStrike" cap="none" spc="-5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Calibri"/>
            </a:rPr>
            <a:t>Prevotella</a:t>
          </a:r>
          <a:endParaRPr kumimoji="0" lang="it-IT" sz="2000" b="0" i="0" u="none" strike="noStrike" cap="none" spc="-5" normalizeH="0" baseline="0" noProof="0" dirty="0" smtClean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Calibri"/>
            <a:ea typeface="+mj-ea"/>
            <a:cs typeface="Calibri"/>
          </a:endParaRPr>
        </a:p>
        <a:p>
          <a:r>
            <a:rPr kumimoji="0" lang="it-IT" sz="2000" b="1" i="0" u="none" strike="noStrike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Calibri"/>
            </a:rPr>
            <a:t>GRAM -</a:t>
          </a:r>
          <a:endParaRPr kumimoji="0" lang="it-IT" sz="2000" b="1" i="0" u="none" strike="noStrike" cap="none" spc="0" normalizeH="0" baseline="0" noProof="0" dirty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Calibri"/>
            <a:ea typeface="+mj-ea"/>
            <a:cs typeface="Calibri"/>
          </a:endParaRPr>
        </a:p>
      </dgm:t>
    </dgm:pt>
    <dgm:pt modelId="{B8DF239A-9E2E-4A28-ABE1-9135B95B61AF}" type="parTrans" cxnId="{C86D7E7C-05BE-4764-B3E5-79A6587CA4BE}">
      <dgm:prSet/>
      <dgm:spPr/>
      <dgm:t>
        <a:bodyPr/>
        <a:lstStyle/>
        <a:p>
          <a:endParaRPr lang="it-IT"/>
        </a:p>
      </dgm:t>
    </dgm:pt>
    <dgm:pt modelId="{10E4E981-7D0F-41B1-9685-23B5C0BB1003}" type="sibTrans" cxnId="{C86D7E7C-05BE-4764-B3E5-79A6587CA4BE}">
      <dgm:prSet/>
      <dgm:spPr/>
      <dgm:t>
        <a:bodyPr/>
        <a:lstStyle/>
        <a:p>
          <a:endParaRPr lang="it-IT"/>
        </a:p>
      </dgm:t>
    </dgm:pt>
    <dgm:pt modelId="{B6709D69-966F-4AF2-88A6-25E2DCE5F0CD}">
      <dgm:prSet custT="1"/>
      <dgm:spPr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it-IT" sz="2000" b="1" spc="-10" dirty="0" err="1" smtClean="0">
              <a:solidFill>
                <a:prstClr val="black"/>
              </a:solidFill>
              <a:cs typeface="Calibri"/>
            </a:rPr>
            <a:t>Enterotipo</a:t>
          </a:r>
          <a:r>
            <a:rPr lang="it-IT" sz="2000" b="1" spc="10" dirty="0" smtClean="0">
              <a:solidFill>
                <a:prstClr val="black"/>
              </a:solidFill>
              <a:cs typeface="Calibri"/>
            </a:rPr>
            <a:t> </a:t>
          </a:r>
          <a:r>
            <a:rPr lang="it-IT" sz="2000" b="1" spc="-5" dirty="0" smtClean="0">
              <a:solidFill>
                <a:prstClr val="black"/>
              </a:solidFill>
              <a:cs typeface="Calibri"/>
            </a:rPr>
            <a:t>3:</a:t>
          </a:r>
          <a:r>
            <a:rPr lang="it-IT" sz="2000" b="1" spc="-10" dirty="0" smtClean="0">
              <a:solidFill>
                <a:prstClr val="black"/>
              </a:solidFill>
              <a:cs typeface="Calibri"/>
            </a:rPr>
            <a:t> </a:t>
          </a:r>
          <a:r>
            <a:rPr lang="it-IT" sz="2000" spc="-5" dirty="0" err="1" smtClean="0">
              <a:solidFill>
                <a:prstClr val="black"/>
              </a:solidFill>
              <a:cs typeface="Calibri"/>
            </a:rPr>
            <a:t>Ruminococcus</a:t>
          </a:r>
          <a:endParaRPr lang="it-IT" sz="2000" spc="-5" dirty="0" smtClean="0">
            <a:solidFill>
              <a:prstClr val="black"/>
            </a:solidFill>
            <a:cs typeface="Calibri"/>
          </a:endParaRPr>
        </a:p>
        <a:p>
          <a:r>
            <a:rPr lang="it-IT" sz="2000" b="1" spc="-5" dirty="0" smtClean="0">
              <a:solidFill>
                <a:prstClr val="black"/>
              </a:solidFill>
              <a:cs typeface="Calibri"/>
            </a:rPr>
            <a:t>GRAM +</a:t>
          </a:r>
          <a:endParaRPr lang="it-IT" sz="2000" b="1" dirty="0">
            <a:solidFill>
              <a:prstClr val="black"/>
            </a:solidFill>
            <a:cs typeface="Calibri"/>
          </a:endParaRPr>
        </a:p>
      </dgm:t>
    </dgm:pt>
    <dgm:pt modelId="{F9468805-9C5F-4976-A0FB-302560BA2A3F}" type="parTrans" cxnId="{0F3F9568-9EFE-40C7-B4A2-42ABB874F8F7}">
      <dgm:prSet/>
      <dgm:spPr/>
      <dgm:t>
        <a:bodyPr/>
        <a:lstStyle/>
        <a:p>
          <a:endParaRPr lang="it-IT"/>
        </a:p>
      </dgm:t>
    </dgm:pt>
    <dgm:pt modelId="{2E89BAB3-FB0D-4A71-A68B-8EC071AC3C74}" type="sibTrans" cxnId="{0F3F9568-9EFE-40C7-B4A2-42ABB874F8F7}">
      <dgm:prSet/>
      <dgm:spPr/>
      <dgm:t>
        <a:bodyPr/>
        <a:lstStyle/>
        <a:p>
          <a:endParaRPr lang="it-IT"/>
        </a:p>
      </dgm:t>
    </dgm:pt>
    <dgm:pt modelId="{117C2034-C846-4A43-ACB1-1B8BDA78E398}" type="pres">
      <dgm:prSet presAssocID="{AEC30E0B-913A-4DA9-8319-F3BBA26191D8}" presName="Name0" presStyleCnt="0">
        <dgm:presLayoutVars>
          <dgm:dir/>
          <dgm:animLvl val="lvl"/>
          <dgm:resizeHandles val="exact"/>
        </dgm:presLayoutVars>
      </dgm:prSet>
      <dgm:spPr/>
    </dgm:pt>
    <dgm:pt modelId="{BFB5DDC0-3D67-4C49-875D-5C449BF293CA}" type="pres">
      <dgm:prSet presAssocID="{FA89C721-E323-41E9-BAE5-A9BAD0E80FAB}" presName="parTxOnly" presStyleLbl="node1" presStyleIdx="0" presStyleCnt="3" custLinFactNeighborX="102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E7791E6-537A-4D39-8444-324534E59B30}" type="pres">
      <dgm:prSet presAssocID="{5CC73FAA-A5B1-4C6C-91A5-37ABE36CD1ED}" presName="parTxOnlySpace" presStyleCnt="0"/>
      <dgm:spPr/>
    </dgm:pt>
    <dgm:pt modelId="{B2545118-8F14-4048-80C0-8D5330C75AB6}" type="pres">
      <dgm:prSet presAssocID="{C18FE9FD-67F5-45D2-8549-6B95AED8BC0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40AEA7E-A5B1-4FC2-9BF6-D8DA72817F08}" type="pres">
      <dgm:prSet presAssocID="{10E4E981-7D0F-41B1-9685-23B5C0BB1003}" presName="parTxOnlySpace" presStyleCnt="0"/>
      <dgm:spPr/>
    </dgm:pt>
    <dgm:pt modelId="{67B69E47-C4F6-45DC-9E08-BAFD0246C1AF}" type="pres">
      <dgm:prSet presAssocID="{B6709D69-966F-4AF2-88A6-25E2DCE5F0C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0C606CD-7059-4D54-A0B0-A54999A0C804}" type="presOf" srcId="{C18FE9FD-67F5-45D2-8549-6B95AED8BC0C}" destId="{B2545118-8F14-4048-80C0-8D5330C75AB6}" srcOrd="0" destOrd="0" presId="urn:microsoft.com/office/officeart/2005/8/layout/chevron1"/>
    <dgm:cxn modelId="{96B78453-4DFD-4193-8F5F-AC4C082714C7}" srcId="{AEC30E0B-913A-4DA9-8319-F3BBA26191D8}" destId="{FA89C721-E323-41E9-BAE5-A9BAD0E80FAB}" srcOrd="0" destOrd="0" parTransId="{5B6429A6-5C99-4934-A101-61BBA11C1063}" sibTransId="{5CC73FAA-A5B1-4C6C-91A5-37ABE36CD1ED}"/>
    <dgm:cxn modelId="{0F3F9568-9EFE-40C7-B4A2-42ABB874F8F7}" srcId="{AEC30E0B-913A-4DA9-8319-F3BBA26191D8}" destId="{B6709D69-966F-4AF2-88A6-25E2DCE5F0CD}" srcOrd="2" destOrd="0" parTransId="{F9468805-9C5F-4976-A0FB-302560BA2A3F}" sibTransId="{2E89BAB3-FB0D-4A71-A68B-8EC071AC3C74}"/>
    <dgm:cxn modelId="{C86D7E7C-05BE-4764-B3E5-79A6587CA4BE}" srcId="{AEC30E0B-913A-4DA9-8319-F3BBA26191D8}" destId="{C18FE9FD-67F5-45D2-8549-6B95AED8BC0C}" srcOrd="1" destOrd="0" parTransId="{B8DF239A-9E2E-4A28-ABE1-9135B95B61AF}" sibTransId="{10E4E981-7D0F-41B1-9685-23B5C0BB1003}"/>
    <dgm:cxn modelId="{633857DE-ED74-4BBD-BAEC-D5FD038A63AC}" type="presOf" srcId="{FA89C721-E323-41E9-BAE5-A9BAD0E80FAB}" destId="{BFB5DDC0-3D67-4C49-875D-5C449BF293CA}" srcOrd="0" destOrd="0" presId="urn:microsoft.com/office/officeart/2005/8/layout/chevron1"/>
    <dgm:cxn modelId="{D3DE2A70-817B-446E-A082-2B8EB56ADD6D}" type="presOf" srcId="{AEC30E0B-913A-4DA9-8319-F3BBA26191D8}" destId="{117C2034-C846-4A43-ACB1-1B8BDA78E398}" srcOrd="0" destOrd="0" presId="urn:microsoft.com/office/officeart/2005/8/layout/chevron1"/>
    <dgm:cxn modelId="{ACEDC94A-B59C-427B-B0E6-52595A2626DF}" type="presOf" srcId="{B6709D69-966F-4AF2-88A6-25E2DCE5F0CD}" destId="{67B69E47-C4F6-45DC-9E08-BAFD0246C1AF}" srcOrd="0" destOrd="0" presId="urn:microsoft.com/office/officeart/2005/8/layout/chevron1"/>
    <dgm:cxn modelId="{138F3497-F04A-46DC-99F4-BC68A0AB9A7B}" type="presParOf" srcId="{117C2034-C846-4A43-ACB1-1B8BDA78E398}" destId="{BFB5DDC0-3D67-4C49-875D-5C449BF293CA}" srcOrd="0" destOrd="0" presId="urn:microsoft.com/office/officeart/2005/8/layout/chevron1"/>
    <dgm:cxn modelId="{60614C40-6062-49D4-B1E7-5C10E777812B}" type="presParOf" srcId="{117C2034-C846-4A43-ACB1-1B8BDA78E398}" destId="{AE7791E6-537A-4D39-8444-324534E59B30}" srcOrd="1" destOrd="0" presId="urn:microsoft.com/office/officeart/2005/8/layout/chevron1"/>
    <dgm:cxn modelId="{F1CCA4B9-5300-4392-A711-7C84CFEA6303}" type="presParOf" srcId="{117C2034-C846-4A43-ACB1-1B8BDA78E398}" destId="{B2545118-8F14-4048-80C0-8D5330C75AB6}" srcOrd="2" destOrd="0" presId="urn:microsoft.com/office/officeart/2005/8/layout/chevron1"/>
    <dgm:cxn modelId="{BBA7FC22-DBC5-455C-8174-8A36983B4289}" type="presParOf" srcId="{117C2034-C846-4A43-ACB1-1B8BDA78E398}" destId="{A40AEA7E-A5B1-4FC2-9BF6-D8DA72817F08}" srcOrd="3" destOrd="0" presId="urn:microsoft.com/office/officeart/2005/8/layout/chevron1"/>
    <dgm:cxn modelId="{3073F322-0E44-455A-AD71-6A86DDDE8FAD}" type="presParOf" srcId="{117C2034-C846-4A43-ACB1-1B8BDA78E398}" destId="{67B69E47-C4F6-45DC-9E08-BAFD0246C1A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C004D7-1D6F-46DF-96C1-0E220EB5F8F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8D7DAAD7-32CD-4220-81BD-8892BD4F0BD4}">
      <dgm:prSet phldrT="[Testo]" custT="1"/>
      <dgm:spPr>
        <a:gradFill flip="none" rotWithShape="0">
          <a:gsLst>
            <a:gs pos="0">
              <a:srgbClr val="F60000">
                <a:tint val="66000"/>
                <a:satMod val="160000"/>
              </a:srgbClr>
            </a:gs>
            <a:gs pos="50000">
              <a:srgbClr val="F60000">
                <a:tint val="44500"/>
                <a:satMod val="160000"/>
              </a:srgbClr>
            </a:gs>
            <a:gs pos="100000">
              <a:srgbClr val="F60000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it-IT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 apporto ridotto di carboidrati sia a breve che a lungo termine potrebbe spiegare la diminuzione osservata delle </a:t>
          </a:r>
          <a:r>
            <a:rPr lang="it-IT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Bacteroidaceae</a:t>
          </a:r>
          <a:r>
            <a:rPr lang="it-IT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che sono coinvolte nel metabolismo dei carboidrati </a:t>
          </a:r>
          <a:endParaRPr lang="it-IT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C8C1FF-9654-4DEC-AC3F-9853FE0F39ED}" type="parTrans" cxnId="{1D988BED-73C6-449A-9BB0-84166A4C4FB8}">
      <dgm:prSet/>
      <dgm:spPr/>
      <dgm:t>
        <a:bodyPr/>
        <a:lstStyle/>
        <a:p>
          <a:endParaRPr lang="it-IT"/>
        </a:p>
      </dgm:t>
    </dgm:pt>
    <dgm:pt modelId="{2CF4F544-3815-4C17-82AD-9C327351D8F3}" type="sibTrans" cxnId="{1D988BED-73C6-449A-9BB0-84166A4C4FB8}">
      <dgm:prSet/>
      <dgm:spPr/>
      <dgm:t>
        <a:bodyPr/>
        <a:lstStyle/>
        <a:p>
          <a:endParaRPr lang="it-IT"/>
        </a:p>
      </dgm:t>
    </dgm:pt>
    <dgm:pt modelId="{64B738D7-BFD6-4A38-92A0-114C8B0D4554}">
      <dgm:prSet phldrT="[Testo]" custT="1"/>
      <dgm:spPr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it-IT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L’ aumento del </a:t>
          </a:r>
          <a:r>
            <a:rPr lang="it-IT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</a:t>
          </a:r>
          <a:r>
            <a:rPr lang="it-IT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intestinale dopo l’intervento chirurgico avvantaggia batteri come </a:t>
          </a:r>
          <a:r>
            <a:rPr lang="it-IT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Akkermansia</a:t>
          </a:r>
          <a:r>
            <a:rPr lang="it-IT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e </a:t>
          </a:r>
          <a:r>
            <a:rPr lang="it-IT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Streptococcace</a:t>
          </a:r>
          <a:r>
            <a:rPr lang="it-IT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che preferiscono questi ambienti </a:t>
          </a:r>
          <a:endParaRPr lang="it-IT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671914-EEF6-4DA1-BA27-7F3130BE0417}" type="parTrans" cxnId="{249C888F-80A7-409D-9499-31264FA268B9}">
      <dgm:prSet/>
      <dgm:spPr/>
      <dgm:t>
        <a:bodyPr/>
        <a:lstStyle/>
        <a:p>
          <a:endParaRPr lang="it-IT"/>
        </a:p>
      </dgm:t>
    </dgm:pt>
    <dgm:pt modelId="{8D7FDEAA-0465-49E8-ADF9-5F5F78425CBA}" type="sibTrans" cxnId="{249C888F-80A7-409D-9499-31264FA268B9}">
      <dgm:prSet/>
      <dgm:spPr/>
      <dgm:t>
        <a:bodyPr/>
        <a:lstStyle/>
        <a:p>
          <a:endParaRPr lang="it-IT"/>
        </a:p>
      </dgm:t>
    </dgm:pt>
    <dgm:pt modelId="{5F942379-E84C-49E0-817E-69A8E0393DE3}">
      <dgm:prSet custT="1"/>
      <dgm:spPr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8100000" scaled="1"/>
          <a:tileRect/>
        </a:gradFill>
      </dgm:spPr>
      <dgm:t>
        <a:bodyPr/>
        <a:lstStyle/>
        <a:p>
          <a:r>
            <a:rPr lang="it-IT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abbondanze relative più elevate di </a:t>
          </a:r>
          <a:r>
            <a:rPr lang="it-IT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Verrucomicrobiaceae</a:t>
          </a:r>
          <a:r>
            <a:rPr lang="it-IT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e </a:t>
          </a:r>
          <a:r>
            <a:rPr lang="it-IT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Streptococcaceae</a:t>
          </a:r>
          <a:r>
            <a:rPr lang="it-IT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e abbondanze relative più basse di </a:t>
          </a:r>
          <a:r>
            <a:rPr lang="it-IT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Bacteroidaceae</a:t>
          </a:r>
          <a:endParaRPr lang="it-IT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0A17C1-A171-4F31-AD5D-7499103FD6E7}" type="parTrans" cxnId="{2184E5B8-1987-4FAE-AD7F-A5EDB044BAA1}">
      <dgm:prSet/>
      <dgm:spPr/>
      <dgm:t>
        <a:bodyPr/>
        <a:lstStyle/>
        <a:p>
          <a:endParaRPr lang="it-IT"/>
        </a:p>
      </dgm:t>
    </dgm:pt>
    <dgm:pt modelId="{348DF516-4EA8-453F-AA4F-DA45519046FF}" type="sibTrans" cxnId="{2184E5B8-1987-4FAE-AD7F-A5EDB044BAA1}">
      <dgm:prSet/>
      <dgm:spPr/>
      <dgm:t>
        <a:bodyPr/>
        <a:lstStyle/>
        <a:p>
          <a:endParaRPr lang="it-IT"/>
        </a:p>
      </dgm:t>
    </dgm:pt>
    <dgm:pt modelId="{F039C761-3218-49BB-AF44-0470FD422B8D}" type="pres">
      <dgm:prSet presAssocID="{70C004D7-1D6F-46DF-96C1-0E220EB5F8FA}" presName="linearFlow" presStyleCnt="0">
        <dgm:presLayoutVars>
          <dgm:dir/>
          <dgm:resizeHandles val="exact"/>
        </dgm:presLayoutVars>
      </dgm:prSet>
      <dgm:spPr/>
    </dgm:pt>
    <dgm:pt modelId="{DFA3411C-8B60-405F-9E7B-9522882FC9A7}" type="pres">
      <dgm:prSet presAssocID="{8D7DAAD7-32CD-4220-81BD-8892BD4F0BD4}" presName="composite" presStyleCnt="0"/>
      <dgm:spPr/>
    </dgm:pt>
    <dgm:pt modelId="{CA2FB0EF-8DB7-462F-A71F-42B604007919}" type="pres">
      <dgm:prSet presAssocID="{8D7DAAD7-32CD-4220-81BD-8892BD4F0BD4}" presName="imgShp" presStyleLbl="fgImgPlace1" presStyleIdx="0" presStyleCnt="3"/>
      <dgm:spPr>
        <a:solidFill>
          <a:srgbClr val="F3E068"/>
        </a:solidFill>
        <a:ln>
          <a:solidFill>
            <a:srgbClr val="F3E068"/>
          </a:solidFill>
        </a:ln>
      </dgm:spPr>
    </dgm:pt>
    <dgm:pt modelId="{19F9778B-DA0E-4114-B05C-60EF7587EB6F}" type="pres">
      <dgm:prSet presAssocID="{8D7DAAD7-32CD-4220-81BD-8892BD4F0BD4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03A8774-7BFD-4C95-9C7D-83068FD26E01}" type="pres">
      <dgm:prSet presAssocID="{2CF4F544-3815-4C17-82AD-9C327351D8F3}" presName="spacing" presStyleCnt="0"/>
      <dgm:spPr/>
    </dgm:pt>
    <dgm:pt modelId="{0C9A4F19-5024-4262-B632-68E5F26CBD33}" type="pres">
      <dgm:prSet presAssocID="{5F942379-E84C-49E0-817E-69A8E0393DE3}" presName="composite" presStyleCnt="0"/>
      <dgm:spPr/>
    </dgm:pt>
    <dgm:pt modelId="{93DB0614-1E09-4291-BA9C-C513B232950B}" type="pres">
      <dgm:prSet presAssocID="{5F942379-E84C-49E0-817E-69A8E0393DE3}" presName="imgShp" presStyleLbl="fgImgPlace1" presStyleIdx="1" presStyleCnt="3"/>
      <dgm:spPr>
        <a:solidFill>
          <a:srgbClr val="F3E068"/>
        </a:solidFill>
      </dgm:spPr>
    </dgm:pt>
    <dgm:pt modelId="{8E169934-6B9A-4908-9904-4E8075B79607}" type="pres">
      <dgm:prSet presAssocID="{5F942379-E84C-49E0-817E-69A8E0393DE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AE45699-A510-43CD-961E-D628E58ECE44}" type="pres">
      <dgm:prSet presAssocID="{348DF516-4EA8-453F-AA4F-DA45519046FF}" presName="spacing" presStyleCnt="0"/>
      <dgm:spPr/>
    </dgm:pt>
    <dgm:pt modelId="{067AAE87-1B02-41A9-81D1-636157651904}" type="pres">
      <dgm:prSet presAssocID="{64B738D7-BFD6-4A38-92A0-114C8B0D4554}" presName="composite" presStyleCnt="0"/>
      <dgm:spPr/>
    </dgm:pt>
    <dgm:pt modelId="{11FA37ED-4D44-4BAC-B73C-CDEC51C2618A}" type="pres">
      <dgm:prSet presAssocID="{64B738D7-BFD6-4A38-92A0-114C8B0D4554}" presName="imgShp" presStyleLbl="fgImgPlace1" presStyleIdx="2" presStyleCnt="3"/>
      <dgm:spPr>
        <a:solidFill>
          <a:srgbClr val="F3E068"/>
        </a:solidFill>
      </dgm:spPr>
    </dgm:pt>
    <dgm:pt modelId="{DA177351-E489-45E4-81DA-4985AB7BEFE1}" type="pres">
      <dgm:prSet presAssocID="{64B738D7-BFD6-4A38-92A0-114C8B0D4554}" presName="txShp" presStyleLbl="node1" presStyleIdx="2" presStyleCnt="3" custLinFactNeighborX="769" custLinFactNeighborY="25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C2D0180-03DC-4F8F-AEF3-75B93D4B36DD}" type="presOf" srcId="{8D7DAAD7-32CD-4220-81BD-8892BD4F0BD4}" destId="{19F9778B-DA0E-4114-B05C-60EF7587EB6F}" srcOrd="0" destOrd="0" presId="urn:microsoft.com/office/officeart/2005/8/layout/vList3"/>
    <dgm:cxn modelId="{2184E5B8-1987-4FAE-AD7F-A5EDB044BAA1}" srcId="{70C004D7-1D6F-46DF-96C1-0E220EB5F8FA}" destId="{5F942379-E84C-49E0-817E-69A8E0393DE3}" srcOrd="1" destOrd="0" parTransId="{E20A17C1-A171-4F31-AD5D-7499103FD6E7}" sibTransId="{348DF516-4EA8-453F-AA4F-DA45519046FF}"/>
    <dgm:cxn modelId="{1D988BED-73C6-449A-9BB0-84166A4C4FB8}" srcId="{70C004D7-1D6F-46DF-96C1-0E220EB5F8FA}" destId="{8D7DAAD7-32CD-4220-81BD-8892BD4F0BD4}" srcOrd="0" destOrd="0" parTransId="{53C8C1FF-9654-4DEC-AC3F-9853FE0F39ED}" sibTransId="{2CF4F544-3815-4C17-82AD-9C327351D8F3}"/>
    <dgm:cxn modelId="{FEFF3B59-43F6-48EC-B52A-68948B247FB8}" type="presOf" srcId="{70C004D7-1D6F-46DF-96C1-0E220EB5F8FA}" destId="{F039C761-3218-49BB-AF44-0470FD422B8D}" srcOrd="0" destOrd="0" presId="urn:microsoft.com/office/officeart/2005/8/layout/vList3"/>
    <dgm:cxn modelId="{A0B6A58F-6FB3-4457-80F4-C6C9CD859B87}" type="presOf" srcId="{64B738D7-BFD6-4A38-92A0-114C8B0D4554}" destId="{DA177351-E489-45E4-81DA-4985AB7BEFE1}" srcOrd="0" destOrd="0" presId="urn:microsoft.com/office/officeart/2005/8/layout/vList3"/>
    <dgm:cxn modelId="{249C888F-80A7-409D-9499-31264FA268B9}" srcId="{70C004D7-1D6F-46DF-96C1-0E220EB5F8FA}" destId="{64B738D7-BFD6-4A38-92A0-114C8B0D4554}" srcOrd="2" destOrd="0" parTransId="{32671914-EEF6-4DA1-BA27-7F3130BE0417}" sibTransId="{8D7FDEAA-0465-49E8-ADF9-5F5F78425CBA}"/>
    <dgm:cxn modelId="{44D9AEEB-278D-4835-B50B-AA239E7BD951}" type="presOf" srcId="{5F942379-E84C-49E0-817E-69A8E0393DE3}" destId="{8E169934-6B9A-4908-9904-4E8075B79607}" srcOrd="0" destOrd="0" presId="urn:microsoft.com/office/officeart/2005/8/layout/vList3"/>
    <dgm:cxn modelId="{776B933A-D6D3-41C3-A31E-DECF0370FF91}" type="presParOf" srcId="{F039C761-3218-49BB-AF44-0470FD422B8D}" destId="{DFA3411C-8B60-405F-9E7B-9522882FC9A7}" srcOrd="0" destOrd="0" presId="urn:microsoft.com/office/officeart/2005/8/layout/vList3"/>
    <dgm:cxn modelId="{85C3CB51-C71B-4B92-BBEA-D49DDC2929DA}" type="presParOf" srcId="{DFA3411C-8B60-405F-9E7B-9522882FC9A7}" destId="{CA2FB0EF-8DB7-462F-A71F-42B604007919}" srcOrd="0" destOrd="0" presId="urn:microsoft.com/office/officeart/2005/8/layout/vList3"/>
    <dgm:cxn modelId="{D699832A-0299-48CF-8BA4-03D21D9C3C0C}" type="presParOf" srcId="{DFA3411C-8B60-405F-9E7B-9522882FC9A7}" destId="{19F9778B-DA0E-4114-B05C-60EF7587EB6F}" srcOrd="1" destOrd="0" presId="urn:microsoft.com/office/officeart/2005/8/layout/vList3"/>
    <dgm:cxn modelId="{BF3F1AFF-A120-4CC5-9BA0-D3093D707D8F}" type="presParOf" srcId="{F039C761-3218-49BB-AF44-0470FD422B8D}" destId="{C03A8774-7BFD-4C95-9C7D-83068FD26E01}" srcOrd="1" destOrd="0" presId="urn:microsoft.com/office/officeart/2005/8/layout/vList3"/>
    <dgm:cxn modelId="{04A37485-A883-44B9-96D3-0A79BEAD8453}" type="presParOf" srcId="{F039C761-3218-49BB-AF44-0470FD422B8D}" destId="{0C9A4F19-5024-4262-B632-68E5F26CBD33}" srcOrd="2" destOrd="0" presId="urn:microsoft.com/office/officeart/2005/8/layout/vList3"/>
    <dgm:cxn modelId="{FC232CB6-3DF1-4EB1-92FF-2B396136FE4F}" type="presParOf" srcId="{0C9A4F19-5024-4262-B632-68E5F26CBD33}" destId="{93DB0614-1E09-4291-BA9C-C513B232950B}" srcOrd="0" destOrd="0" presId="urn:microsoft.com/office/officeart/2005/8/layout/vList3"/>
    <dgm:cxn modelId="{83E803A9-E713-47F7-AABE-18F86BEA64A3}" type="presParOf" srcId="{0C9A4F19-5024-4262-B632-68E5F26CBD33}" destId="{8E169934-6B9A-4908-9904-4E8075B79607}" srcOrd="1" destOrd="0" presId="urn:microsoft.com/office/officeart/2005/8/layout/vList3"/>
    <dgm:cxn modelId="{AD78159B-8649-4AB3-8F01-D52C457241F6}" type="presParOf" srcId="{F039C761-3218-49BB-AF44-0470FD422B8D}" destId="{FAE45699-A510-43CD-961E-D628E58ECE44}" srcOrd="3" destOrd="0" presId="urn:microsoft.com/office/officeart/2005/8/layout/vList3"/>
    <dgm:cxn modelId="{2D7B83A8-5394-43AB-B64E-89A893A6DE9C}" type="presParOf" srcId="{F039C761-3218-49BB-AF44-0470FD422B8D}" destId="{067AAE87-1B02-41A9-81D1-636157651904}" srcOrd="4" destOrd="0" presId="urn:microsoft.com/office/officeart/2005/8/layout/vList3"/>
    <dgm:cxn modelId="{441EC425-DB4F-4151-825A-262EB9C530EE}" type="presParOf" srcId="{067AAE87-1B02-41A9-81D1-636157651904}" destId="{11FA37ED-4D44-4BAC-B73C-CDEC51C2618A}" srcOrd="0" destOrd="0" presId="urn:microsoft.com/office/officeart/2005/8/layout/vList3"/>
    <dgm:cxn modelId="{6756E7C9-09EB-4D58-AD88-88DFE1044EFA}" type="presParOf" srcId="{067AAE87-1B02-41A9-81D1-636157651904}" destId="{DA177351-E489-45E4-81DA-4985AB7BEFE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C91734-9F30-451F-BA58-475C78276B9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ED97B0C-3E7A-42F0-8EFC-C9CF0463D976}">
      <dgm:prSet phldrT="[Testo]" custT="1"/>
      <dgm:spPr>
        <a:solidFill>
          <a:srgbClr val="F3E068"/>
        </a:solidFill>
        <a:ln>
          <a:solidFill>
            <a:srgbClr val="F3E068"/>
          </a:solidFill>
        </a:ln>
      </dgm:spPr>
      <dgm:t>
        <a:bodyPr/>
        <a:lstStyle/>
        <a:p>
          <a:r>
            <a:rPr lang="it-IT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 chirurgia </a:t>
          </a:r>
          <a:r>
            <a:rPr lang="it-IT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Bariatrica</a:t>
          </a:r>
          <a:r>
            <a:rPr lang="it-IT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può indurre modifiche a lungo termine nel </a:t>
          </a:r>
          <a:r>
            <a:rPr lang="it-IT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microbiota</a:t>
          </a:r>
          <a:r>
            <a:rPr lang="it-IT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intestinali rilevabili fino a 9 anni dopo l’intervento </a:t>
          </a:r>
          <a:endParaRPr lang="it-IT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B5F243-089F-4594-8DDF-43F545356AD4}" type="parTrans" cxnId="{E43D5F72-AF6E-4BD6-AC47-BECDA8789353}">
      <dgm:prSet/>
      <dgm:spPr/>
      <dgm:t>
        <a:bodyPr/>
        <a:lstStyle/>
        <a:p>
          <a:endParaRPr lang="it-IT"/>
        </a:p>
      </dgm:t>
    </dgm:pt>
    <dgm:pt modelId="{702384C6-5836-4D40-8F8D-8414B9EAE22D}" type="sibTrans" cxnId="{E43D5F72-AF6E-4BD6-AC47-BECDA8789353}">
      <dgm:prSet/>
      <dgm:spPr/>
      <dgm:t>
        <a:bodyPr/>
        <a:lstStyle/>
        <a:p>
          <a:endParaRPr lang="it-IT"/>
        </a:p>
      </dgm:t>
    </dgm:pt>
    <dgm:pt modelId="{B653DC18-73F4-4154-8AD0-00601BE35334}">
      <dgm:prSet custT="1"/>
      <dgm:spPr>
        <a:solidFill>
          <a:srgbClr val="F3E068"/>
        </a:solidFill>
      </dgm:spPr>
      <dgm:t>
        <a:bodyPr/>
        <a:lstStyle/>
        <a:p>
          <a:r>
            <a:rPr lang="it-IT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Importanti cambiamenti nel microbiota intestinale comprese modifiche nell’abbondanza relativa di vari taxa batterici e un aumento della diversità microbica</a:t>
          </a:r>
          <a:endParaRPr lang="it-IT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195B33-0B40-4929-947E-D832ACE31923}" type="parTrans" cxnId="{220D85B0-C252-42C3-B1D7-49FBF7012D55}">
      <dgm:prSet/>
      <dgm:spPr/>
      <dgm:t>
        <a:bodyPr/>
        <a:lstStyle/>
        <a:p>
          <a:endParaRPr lang="it-IT"/>
        </a:p>
      </dgm:t>
    </dgm:pt>
    <dgm:pt modelId="{EE4F3C25-529C-4184-B010-11C67ADEDA0B}" type="sibTrans" cxnId="{220D85B0-C252-42C3-B1D7-49FBF7012D55}">
      <dgm:prSet/>
      <dgm:spPr/>
      <dgm:t>
        <a:bodyPr/>
        <a:lstStyle/>
        <a:p>
          <a:endParaRPr lang="it-IT"/>
        </a:p>
      </dgm:t>
    </dgm:pt>
    <dgm:pt modelId="{65D30FBD-2823-4E73-876B-5502D0282EBB}">
      <dgm:prSet custT="1"/>
      <dgm:spPr>
        <a:solidFill>
          <a:srgbClr val="F3E068"/>
        </a:solidFill>
      </dgm:spPr>
      <dgm:t>
        <a:bodyPr/>
        <a:lstStyle/>
        <a:p>
          <a:r>
            <a:rPr lang="it-IT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Cambiamenti sono stati osservati già tre mesi dopo l’intervento chirurgico e sono generalmente mantenuti fino a un anno dopo l’intervento chirurgico , sebbene la tendenza nella composizione del </a:t>
          </a:r>
          <a:r>
            <a:rPr lang="it-IT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microbiota</a:t>
          </a:r>
          <a:r>
            <a:rPr lang="it-IT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t-IT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è quella di </a:t>
          </a:r>
          <a:r>
            <a:rPr lang="it-IT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regredire verso i livelli </a:t>
          </a:r>
          <a:r>
            <a:rPr lang="it-IT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</a:t>
          </a:r>
          <a:r>
            <a:rPr lang="it-IT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-chirurgici. </a:t>
          </a:r>
        </a:p>
      </dgm:t>
    </dgm:pt>
    <dgm:pt modelId="{9B022049-CED2-4CA6-A44F-086DF3689420}" type="parTrans" cxnId="{3AB4682C-2894-4122-898A-328BA541CF31}">
      <dgm:prSet/>
      <dgm:spPr/>
      <dgm:t>
        <a:bodyPr/>
        <a:lstStyle/>
        <a:p>
          <a:endParaRPr lang="it-IT"/>
        </a:p>
      </dgm:t>
    </dgm:pt>
    <dgm:pt modelId="{04CB8B6F-64F9-4095-A009-5F3954760CEA}" type="sibTrans" cxnId="{3AB4682C-2894-4122-898A-328BA541CF31}">
      <dgm:prSet/>
      <dgm:spPr/>
      <dgm:t>
        <a:bodyPr/>
        <a:lstStyle/>
        <a:p>
          <a:endParaRPr lang="it-IT"/>
        </a:p>
      </dgm:t>
    </dgm:pt>
    <dgm:pt modelId="{0B2BF8AF-E5D5-410C-9FAE-F13ECB5167BE}">
      <dgm:prSet phldrT="[Testo]" custT="1"/>
      <dgm:spPr>
        <a:solidFill>
          <a:srgbClr val="F3E068"/>
        </a:solidFill>
        <a:ln>
          <a:solidFill>
            <a:srgbClr val="F3E068"/>
          </a:solidFill>
        </a:ln>
      </dgm:spPr>
      <dgm:t>
        <a:bodyPr/>
        <a:lstStyle/>
        <a:p>
          <a:r>
            <a:rPr lang="it-IT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L’ Obiettivo della ricerca sarà quello di implementare strategie aggiuntive per il completo ripristino del </a:t>
          </a:r>
          <a:r>
            <a:rPr lang="it-IT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microbioma</a:t>
          </a:r>
          <a:r>
            <a:rPr lang="it-IT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intestinale </a:t>
          </a:r>
          <a:endParaRPr lang="it-IT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623A96-A7D0-4425-9592-B56ED69FB4A5}" type="parTrans" cxnId="{015C09FF-1F9B-4A92-A7C8-D92D9921EF6C}">
      <dgm:prSet/>
      <dgm:spPr/>
      <dgm:t>
        <a:bodyPr/>
        <a:lstStyle/>
        <a:p>
          <a:endParaRPr lang="it-IT"/>
        </a:p>
      </dgm:t>
    </dgm:pt>
    <dgm:pt modelId="{20D23B0C-24C8-41FF-953C-33BCD1882808}" type="sibTrans" cxnId="{015C09FF-1F9B-4A92-A7C8-D92D9921EF6C}">
      <dgm:prSet/>
      <dgm:spPr/>
      <dgm:t>
        <a:bodyPr/>
        <a:lstStyle/>
        <a:p>
          <a:endParaRPr lang="it-IT"/>
        </a:p>
      </dgm:t>
    </dgm:pt>
    <dgm:pt modelId="{A2656537-0C6D-47F5-B76D-FEA2C4E90A88}" type="pres">
      <dgm:prSet presAssocID="{AEC91734-9F30-451F-BA58-475C78276B9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650D1D1-093C-4EE6-8D99-2DC028D83174}" type="pres">
      <dgm:prSet presAssocID="{AEC91734-9F30-451F-BA58-475C78276B9B}" presName="arrow" presStyleLbl="bgShp" presStyleIdx="0" presStyleCnt="1" custLinFactNeighborX="0" custLinFactNeighborY="4013"/>
      <dgm:spPr/>
    </dgm:pt>
    <dgm:pt modelId="{5BC821EC-619A-4CD6-9B12-5758A2D90CB1}" type="pres">
      <dgm:prSet presAssocID="{AEC91734-9F30-451F-BA58-475C78276B9B}" presName="linearProcess" presStyleCnt="0"/>
      <dgm:spPr/>
    </dgm:pt>
    <dgm:pt modelId="{4F144E2C-7EB8-49D5-A4B5-43D58ABDC804}" type="pres">
      <dgm:prSet presAssocID="{B653DC18-73F4-4154-8AD0-00601BE35334}" presName="textNode" presStyleLbl="node1" presStyleIdx="0" presStyleCnt="4" custScaleX="95461" custScaleY="10033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28E2127-D6C8-45A4-8E0D-5804F5B38655}" type="pres">
      <dgm:prSet presAssocID="{EE4F3C25-529C-4184-B010-11C67ADEDA0B}" presName="sibTrans" presStyleCnt="0"/>
      <dgm:spPr/>
    </dgm:pt>
    <dgm:pt modelId="{D4C2D09B-6A20-4457-A81D-7FC2153C2CBD}" type="pres">
      <dgm:prSet presAssocID="{BED97B0C-3E7A-42F0-8EFC-C9CF0463D976}" presName="textNode" presStyleLbl="node1" presStyleIdx="1" presStyleCnt="4" custLinFactX="100000" custLinFactNeighborX="122748" custLinFactNeighborY="-84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88DDCE2-63E6-4CC4-890C-6243E9AD6413}" type="pres">
      <dgm:prSet presAssocID="{702384C6-5836-4D40-8F8D-8414B9EAE22D}" presName="sibTrans" presStyleCnt="0"/>
      <dgm:spPr/>
    </dgm:pt>
    <dgm:pt modelId="{A52B50E3-7962-42AF-A765-192CAB4B1AEE}" type="pres">
      <dgm:prSet presAssocID="{65D30FBD-2823-4E73-876B-5502D0282EBB}" presName="textNode" presStyleLbl="node1" presStyleIdx="2" presStyleCnt="4" custScaleX="100981" custScaleY="109332" custLinFactX="-97873" custLinFactNeighborX="-100000" custLinFactNeighborY="-139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C902634-2EDB-4D7B-AA48-D354E63C3D10}" type="pres">
      <dgm:prSet presAssocID="{04CB8B6F-64F9-4095-A009-5F3954760CEA}" presName="sibTrans" presStyleCnt="0"/>
      <dgm:spPr/>
    </dgm:pt>
    <dgm:pt modelId="{128E1295-DC35-4585-928A-F28D5A703796}" type="pres">
      <dgm:prSet presAssocID="{0B2BF8AF-E5D5-410C-9FAE-F13ECB5167BE}" presName="textNode" presStyleLbl="node1" presStyleIdx="3" presStyleCnt="4" custLinFactX="90507" custLinFactNeighborX="100000" custLinFactNeighborY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911BB07-18E9-4B40-A520-BF1D5BE14110}" type="presOf" srcId="{AEC91734-9F30-451F-BA58-475C78276B9B}" destId="{A2656537-0C6D-47F5-B76D-FEA2C4E90A88}" srcOrd="0" destOrd="0" presId="urn:microsoft.com/office/officeart/2005/8/layout/hProcess9"/>
    <dgm:cxn modelId="{015C09FF-1F9B-4A92-A7C8-D92D9921EF6C}" srcId="{AEC91734-9F30-451F-BA58-475C78276B9B}" destId="{0B2BF8AF-E5D5-410C-9FAE-F13ECB5167BE}" srcOrd="3" destOrd="0" parTransId="{EE623A96-A7D0-4425-9592-B56ED69FB4A5}" sibTransId="{20D23B0C-24C8-41FF-953C-33BCD1882808}"/>
    <dgm:cxn modelId="{99530DD7-F47D-4A99-82C8-3903E3E64001}" type="presOf" srcId="{0B2BF8AF-E5D5-410C-9FAE-F13ECB5167BE}" destId="{128E1295-DC35-4585-928A-F28D5A703796}" srcOrd="0" destOrd="0" presId="urn:microsoft.com/office/officeart/2005/8/layout/hProcess9"/>
    <dgm:cxn modelId="{E43D5F72-AF6E-4BD6-AC47-BECDA8789353}" srcId="{AEC91734-9F30-451F-BA58-475C78276B9B}" destId="{BED97B0C-3E7A-42F0-8EFC-C9CF0463D976}" srcOrd="1" destOrd="0" parTransId="{F2B5F243-089F-4594-8DDF-43F545356AD4}" sibTransId="{702384C6-5836-4D40-8F8D-8414B9EAE22D}"/>
    <dgm:cxn modelId="{F1E76117-8287-4362-8058-2659B86E0F82}" type="presOf" srcId="{B653DC18-73F4-4154-8AD0-00601BE35334}" destId="{4F144E2C-7EB8-49D5-A4B5-43D58ABDC804}" srcOrd="0" destOrd="0" presId="urn:microsoft.com/office/officeart/2005/8/layout/hProcess9"/>
    <dgm:cxn modelId="{A84A8CAB-3103-4DE8-A10C-3108198C41F1}" type="presOf" srcId="{BED97B0C-3E7A-42F0-8EFC-C9CF0463D976}" destId="{D4C2D09B-6A20-4457-A81D-7FC2153C2CBD}" srcOrd="0" destOrd="0" presId="urn:microsoft.com/office/officeart/2005/8/layout/hProcess9"/>
    <dgm:cxn modelId="{3AB4682C-2894-4122-898A-328BA541CF31}" srcId="{AEC91734-9F30-451F-BA58-475C78276B9B}" destId="{65D30FBD-2823-4E73-876B-5502D0282EBB}" srcOrd="2" destOrd="0" parTransId="{9B022049-CED2-4CA6-A44F-086DF3689420}" sibTransId="{04CB8B6F-64F9-4095-A009-5F3954760CEA}"/>
    <dgm:cxn modelId="{7CE06B69-AB32-4D2D-A8D0-05906C8E18E0}" type="presOf" srcId="{65D30FBD-2823-4E73-876B-5502D0282EBB}" destId="{A52B50E3-7962-42AF-A765-192CAB4B1AEE}" srcOrd="0" destOrd="0" presId="urn:microsoft.com/office/officeart/2005/8/layout/hProcess9"/>
    <dgm:cxn modelId="{220D85B0-C252-42C3-B1D7-49FBF7012D55}" srcId="{AEC91734-9F30-451F-BA58-475C78276B9B}" destId="{B653DC18-73F4-4154-8AD0-00601BE35334}" srcOrd="0" destOrd="0" parTransId="{A1195B33-0B40-4929-947E-D832ACE31923}" sibTransId="{EE4F3C25-529C-4184-B010-11C67ADEDA0B}"/>
    <dgm:cxn modelId="{6C95AB0A-11B0-4A77-8FFF-DE72C838C635}" type="presParOf" srcId="{A2656537-0C6D-47F5-B76D-FEA2C4E90A88}" destId="{B650D1D1-093C-4EE6-8D99-2DC028D83174}" srcOrd="0" destOrd="0" presId="urn:microsoft.com/office/officeart/2005/8/layout/hProcess9"/>
    <dgm:cxn modelId="{90C71CE4-A76C-4576-8B86-356426DB89E1}" type="presParOf" srcId="{A2656537-0C6D-47F5-B76D-FEA2C4E90A88}" destId="{5BC821EC-619A-4CD6-9B12-5758A2D90CB1}" srcOrd="1" destOrd="0" presId="urn:microsoft.com/office/officeart/2005/8/layout/hProcess9"/>
    <dgm:cxn modelId="{B5DBEA6B-FD65-4B07-B9E8-ECE1AD8B10B4}" type="presParOf" srcId="{5BC821EC-619A-4CD6-9B12-5758A2D90CB1}" destId="{4F144E2C-7EB8-49D5-A4B5-43D58ABDC804}" srcOrd="0" destOrd="0" presId="urn:microsoft.com/office/officeart/2005/8/layout/hProcess9"/>
    <dgm:cxn modelId="{2A6B30A4-9BFC-44F6-A7EE-1E4485FDA69F}" type="presParOf" srcId="{5BC821EC-619A-4CD6-9B12-5758A2D90CB1}" destId="{F28E2127-D6C8-45A4-8E0D-5804F5B38655}" srcOrd="1" destOrd="0" presId="urn:microsoft.com/office/officeart/2005/8/layout/hProcess9"/>
    <dgm:cxn modelId="{6301D338-D3DE-479B-B111-D37E3D6C4F77}" type="presParOf" srcId="{5BC821EC-619A-4CD6-9B12-5758A2D90CB1}" destId="{D4C2D09B-6A20-4457-A81D-7FC2153C2CBD}" srcOrd="2" destOrd="0" presId="urn:microsoft.com/office/officeart/2005/8/layout/hProcess9"/>
    <dgm:cxn modelId="{66B45099-2858-4656-834B-B6F8424D52C5}" type="presParOf" srcId="{5BC821EC-619A-4CD6-9B12-5758A2D90CB1}" destId="{E88DDCE2-63E6-4CC4-890C-6243E9AD6413}" srcOrd="3" destOrd="0" presId="urn:microsoft.com/office/officeart/2005/8/layout/hProcess9"/>
    <dgm:cxn modelId="{1D473F9E-9E61-4348-9B78-1C1653ABDFC4}" type="presParOf" srcId="{5BC821EC-619A-4CD6-9B12-5758A2D90CB1}" destId="{A52B50E3-7962-42AF-A765-192CAB4B1AEE}" srcOrd="4" destOrd="0" presId="urn:microsoft.com/office/officeart/2005/8/layout/hProcess9"/>
    <dgm:cxn modelId="{92299127-8973-45AD-BF09-0083BF93ADDC}" type="presParOf" srcId="{5BC821EC-619A-4CD6-9B12-5758A2D90CB1}" destId="{1C902634-2EDB-4D7B-AA48-D354E63C3D10}" srcOrd="5" destOrd="0" presId="urn:microsoft.com/office/officeart/2005/8/layout/hProcess9"/>
    <dgm:cxn modelId="{615A7E36-9127-425E-984B-ECE713D9BE29}" type="presParOf" srcId="{5BC821EC-619A-4CD6-9B12-5758A2D90CB1}" destId="{128E1295-DC35-4585-928A-F28D5A70379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B5DDC0-3D67-4C49-875D-5C449BF293CA}">
      <dsp:nvSpPr>
        <dsp:cNvPr id="0" name=""/>
        <dsp:cNvSpPr/>
      </dsp:nvSpPr>
      <dsp:spPr>
        <a:xfrm>
          <a:off x="39755" y="0"/>
          <a:ext cx="3604371" cy="1232453"/>
        </a:xfrm>
        <a:prstGeom prst="chevron">
          <a:avLst/>
        </a:prstGeom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5400000" scaled="1"/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spc="-10" dirty="0" err="1" smtClean="0">
              <a:solidFill>
                <a:prstClr val="black"/>
              </a:solidFill>
              <a:cs typeface="Calibri"/>
            </a:rPr>
            <a:t>Enterotipo</a:t>
          </a:r>
          <a:r>
            <a:rPr lang="it-IT" sz="2000" b="1" kern="1200" spc="45" dirty="0" smtClean="0">
              <a:solidFill>
                <a:prstClr val="black"/>
              </a:solidFill>
              <a:cs typeface="Calibri"/>
            </a:rPr>
            <a:t> </a:t>
          </a:r>
          <a:r>
            <a:rPr lang="it-IT" sz="2000" b="1" kern="1200" spc="-5" dirty="0" smtClean="0">
              <a:solidFill>
                <a:prstClr val="black"/>
              </a:solidFill>
              <a:cs typeface="Calibri"/>
            </a:rPr>
            <a:t>1:</a:t>
          </a:r>
          <a:r>
            <a:rPr lang="it-IT" sz="2000" b="1" kern="1200" spc="335" dirty="0" smtClean="0">
              <a:solidFill>
                <a:prstClr val="black"/>
              </a:solidFill>
              <a:cs typeface="Calibri"/>
            </a:rPr>
            <a:t> </a:t>
          </a:r>
          <a:r>
            <a:rPr lang="it-IT" sz="2000" kern="1200" spc="-10" dirty="0" err="1" smtClean="0">
              <a:solidFill>
                <a:prstClr val="black"/>
              </a:solidFill>
              <a:cs typeface="Calibri"/>
            </a:rPr>
            <a:t>Bacteroides</a:t>
          </a:r>
          <a:r>
            <a:rPr lang="it-IT" sz="2000" kern="1200" spc="-10" dirty="0" smtClean="0">
              <a:solidFill>
                <a:prstClr val="black"/>
              </a:solidFill>
              <a:cs typeface="Calibri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spc="-10" dirty="0" smtClean="0">
              <a:solidFill>
                <a:prstClr val="black"/>
              </a:solidFill>
              <a:cs typeface="Calibri"/>
            </a:rPr>
            <a:t>GRAM -</a:t>
          </a:r>
          <a:endParaRPr lang="it-IT" sz="2000" b="1" kern="1200" dirty="0">
            <a:solidFill>
              <a:prstClr val="black"/>
            </a:solidFill>
            <a:cs typeface="Calibri"/>
          </a:endParaRPr>
        </a:p>
      </dsp:txBody>
      <dsp:txXfrm>
        <a:off x="655982" y="0"/>
        <a:ext cx="2371918" cy="1232453"/>
      </dsp:txXfrm>
    </dsp:sp>
    <dsp:sp modelId="{B2545118-8F14-4048-80C0-8D5330C75AB6}">
      <dsp:nvSpPr>
        <dsp:cNvPr id="0" name=""/>
        <dsp:cNvSpPr/>
      </dsp:nvSpPr>
      <dsp:spPr>
        <a:xfrm>
          <a:off x="3246892" y="0"/>
          <a:ext cx="3604371" cy="1232453"/>
        </a:xfrm>
        <a:prstGeom prst="chevron">
          <a:avLst/>
        </a:prstGeom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5400000" scaled="1"/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it-IT" sz="2000" b="1" i="0" u="none" strike="noStrike" kern="1200" cap="none" spc="-1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Calibri"/>
            </a:rPr>
            <a:t>Enterotipo</a:t>
          </a:r>
          <a:r>
            <a:rPr kumimoji="0" lang="it-IT" sz="2000" b="1" i="0" u="none" strike="noStrike" kern="1200" cap="none" spc="1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Calibri"/>
            </a:rPr>
            <a:t> </a:t>
          </a:r>
          <a:r>
            <a:rPr kumimoji="0" lang="it-IT" sz="2000" b="1" i="0" u="none" strike="noStrike" kern="1200" cap="none" spc="-5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Calibri"/>
            </a:rPr>
            <a:t>2:</a:t>
          </a:r>
          <a:r>
            <a:rPr kumimoji="0" lang="it-IT" sz="2000" b="1" i="0" u="none" strike="noStrike" kern="1200" cap="none" spc="-1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Calibri"/>
            </a:rPr>
            <a:t> </a:t>
          </a:r>
          <a:r>
            <a:rPr kumimoji="0" lang="it-IT" sz="2000" b="0" i="0" u="none" strike="noStrike" kern="1200" cap="none" spc="-5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Calibri"/>
            </a:rPr>
            <a:t>Prevotella</a:t>
          </a:r>
          <a:endParaRPr kumimoji="0" lang="it-IT" sz="2000" b="0" i="0" u="none" strike="noStrike" kern="1200" cap="none" spc="-5" normalizeH="0" baseline="0" noProof="0" dirty="0" smtClean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Calibri"/>
            <a:ea typeface="+mj-ea"/>
            <a:cs typeface="Calibri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it-IT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Calibri"/>
            </a:rPr>
            <a:t>GRAM -</a:t>
          </a:r>
          <a:endParaRPr kumimoji="0" lang="it-IT" sz="2000" b="1" i="0" u="none" strike="noStrike" kern="1200" cap="none" spc="0" normalizeH="0" baseline="0" noProof="0" dirty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Calibri"/>
            <a:ea typeface="+mj-ea"/>
            <a:cs typeface="Calibri"/>
          </a:endParaRPr>
        </a:p>
      </dsp:txBody>
      <dsp:txXfrm>
        <a:off x="3863119" y="0"/>
        <a:ext cx="2371918" cy="1232453"/>
      </dsp:txXfrm>
    </dsp:sp>
    <dsp:sp modelId="{67B69E47-C4F6-45DC-9E08-BAFD0246C1AF}">
      <dsp:nvSpPr>
        <dsp:cNvPr id="0" name=""/>
        <dsp:cNvSpPr/>
      </dsp:nvSpPr>
      <dsp:spPr>
        <a:xfrm>
          <a:off x="6490827" y="0"/>
          <a:ext cx="3604371" cy="1232453"/>
        </a:xfrm>
        <a:prstGeom prst="chevron">
          <a:avLst/>
        </a:prstGeom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5400000" scaled="1"/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spc="-10" dirty="0" err="1" smtClean="0">
              <a:solidFill>
                <a:prstClr val="black"/>
              </a:solidFill>
              <a:cs typeface="Calibri"/>
            </a:rPr>
            <a:t>Enterotipo</a:t>
          </a:r>
          <a:r>
            <a:rPr lang="it-IT" sz="2000" b="1" kern="1200" spc="10" dirty="0" smtClean="0">
              <a:solidFill>
                <a:prstClr val="black"/>
              </a:solidFill>
              <a:cs typeface="Calibri"/>
            </a:rPr>
            <a:t> </a:t>
          </a:r>
          <a:r>
            <a:rPr lang="it-IT" sz="2000" b="1" kern="1200" spc="-5" dirty="0" smtClean="0">
              <a:solidFill>
                <a:prstClr val="black"/>
              </a:solidFill>
              <a:cs typeface="Calibri"/>
            </a:rPr>
            <a:t>3:</a:t>
          </a:r>
          <a:r>
            <a:rPr lang="it-IT" sz="2000" b="1" kern="1200" spc="-10" dirty="0" smtClean="0">
              <a:solidFill>
                <a:prstClr val="black"/>
              </a:solidFill>
              <a:cs typeface="Calibri"/>
            </a:rPr>
            <a:t> </a:t>
          </a:r>
          <a:r>
            <a:rPr lang="it-IT" sz="2000" kern="1200" spc="-5" dirty="0" err="1" smtClean="0">
              <a:solidFill>
                <a:prstClr val="black"/>
              </a:solidFill>
              <a:cs typeface="Calibri"/>
            </a:rPr>
            <a:t>Ruminococcus</a:t>
          </a:r>
          <a:endParaRPr lang="it-IT" sz="2000" kern="1200" spc="-5" dirty="0" smtClean="0">
            <a:solidFill>
              <a:prstClr val="black"/>
            </a:solidFill>
            <a:cs typeface="Calibri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spc="-5" dirty="0" smtClean="0">
              <a:solidFill>
                <a:prstClr val="black"/>
              </a:solidFill>
              <a:cs typeface="Calibri"/>
            </a:rPr>
            <a:t>GRAM +</a:t>
          </a:r>
          <a:endParaRPr lang="it-IT" sz="2000" b="1" kern="1200" dirty="0">
            <a:solidFill>
              <a:prstClr val="black"/>
            </a:solidFill>
            <a:cs typeface="Calibri"/>
          </a:endParaRPr>
        </a:p>
      </dsp:txBody>
      <dsp:txXfrm>
        <a:off x="7107054" y="0"/>
        <a:ext cx="2371918" cy="12324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9778B-DA0E-4114-B05C-60EF7587EB6F}">
      <dsp:nvSpPr>
        <dsp:cNvPr id="0" name=""/>
        <dsp:cNvSpPr/>
      </dsp:nvSpPr>
      <dsp:spPr>
        <a:xfrm rot="10800000">
          <a:off x="1451938" y="1140"/>
          <a:ext cx="4443174" cy="1331170"/>
        </a:xfrm>
        <a:prstGeom prst="homePlate">
          <a:avLst/>
        </a:prstGeom>
        <a:gradFill flip="none" rotWithShape="0">
          <a:gsLst>
            <a:gs pos="0">
              <a:srgbClr val="F60000">
                <a:tint val="66000"/>
                <a:satMod val="160000"/>
              </a:srgbClr>
            </a:gs>
            <a:gs pos="50000">
              <a:srgbClr val="F60000">
                <a:tint val="44500"/>
                <a:satMod val="160000"/>
              </a:srgbClr>
            </a:gs>
            <a:gs pos="100000">
              <a:srgbClr val="F60000">
                <a:tint val="23500"/>
                <a:satMod val="160000"/>
              </a:srgbClr>
            </a:gs>
          </a:gsLst>
          <a:lin ang="2700000" scaled="1"/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700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 apporto ridotto di carboidrati sia a breve che a lungo termine potrebbe spiegare la diminuzione osservata delle </a:t>
          </a:r>
          <a:r>
            <a:rPr lang="it-IT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Bacteroidaceae</a:t>
          </a:r>
          <a:r>
            <a:rPr lang="it-IT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che sono coinvolte nel metabolismo dei carboidrati </a:t>
          </a:r>
          <a:endParaRPr lang="it-IT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784730" y="1140"/>
        <a:ext cx="4110382" cy="1331170"/>
      </dsp:txXfrm>
    </dsp:sp>
    <dsp:sp modelId="{CA2FB0EF-8DB7-462F-A71F-42B604007919}">
      <dsp:nvSpPr>
        <dsp:cNvPr id="0" name=""/>
        <dsp:cNvSpPr/>
      </dsp:nvSpPr>
      <dsp:spPr>
        <a:xfrm>
          <a:off x="786352" y="1140"/>
          <a:ext cx="1331170" cy="1331170"/>
        </a:xfrm>
        <a:prstGeom prst="ellipse">
          <a:avLst/>
        </a:prstGeom>
        <a:solidFill>
          <a:srgbClr val="F3E068"/>
        </a:solidFill>
        <a:ln w="15875" cap="flat" cmpd="sng" algn="ctr">
          <a:solidFill>
            <a:srgbClr val="F3E06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169934-6B9A-4908-9904-4E8075B79607}">
      <dsp:nvSpPr>
        <dsp:cNvPr id="0" name=""/>
        <dsp:cNvSpPr/>
      </dsp:nvSpPr>
      <dsp:spPr>
        <a:xfrm rot="10800000">
          <a:off x="1451938" y="1729676"/>
          <a:ext cx="4443174" cy="1331170"/>
        </a:xfrm>
        <a:prstGeom prst="homePlate">
          <a:avLst/>
        </a:prstGeom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8100000" scaled="1"/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700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abbondanze relative più elevate di </a:t>
          </a:r>
          <a:r>
            <a:rPr lang="it-IT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Verrucomicrobiaceae</a:t>
          </a:r>
          <a:r>
            <a:rPr lang="it-IT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e </a:t>
          </a:r>
          <a:r>
            <a:rPr lang="it-IT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Streptococcaceae</a:t>
          </a:r>
          <a:r>
            <a:rPr lang="it-IT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e abbondanze relative più basse di </a:t>
          </a:r>
          <a:r>
            <a:rPr lang="it-IT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Bacteroidaceae</a:t>
          </a:r>
          <a:endParaRPr lang="it-IT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784730" y="1729676"/>
        <a:ext cx="4110382" cy="1331170"/>
      </dsp:txXfrm>
    </dsp:sp>
    <dsp:sp modelId="{93DB0614-1E09-4291-BA9C-C513B232950B}">
      <dsp:nvSpPr>
        <dsp:cNvPr id="0" name=""/>
        <dsp:cNvSpPr/>
      </dsp:nvSpPr>
      <dsp:spPr>
        <a:xfrm>
          <a:off x="786352" y="1729676"/>
          <a:ext cx="1331170" cy="1331170"/>
        </a:xfrm>
        <a:prstGeom prst="ellipse">
          <a:avLst/>
        </a:prstGeom>
        <a:solidFill>
          <a:srgbClr val="F3E06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177351-E489-45E4-81DA-4985AB7BEFE1}">
      <dsp:nvSpPr>
        <dsp:cNvPr id="0" name=""/>
        <dsp:cNvSpPr/>
      </dsp:nvSpPr>
      <dsp:spPr>
        <a:xfrm rot="10800000">
          <a:off x="1486106" y="3459352"/>
          <a:ext cx="4443174" cy="1331170"/>
        </a:xfrm>
        <a:prstGeom prst="homePlate">
          <a:avLst/>
        </a:prstGeom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5400000" scaled="1"/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700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L’ aumento del </a:t>
          </a:r>
          <a:r>
            <a:rPr lang="it-IT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</a:t>
          </a:r>
          <a:r>
            <a:rPr lang="it-IT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intestinale dopo l’intervento chirurgico avvantaggia batteri come </a:t>
          </a:r>
          <a:r>
            <a:rPr lang="it-IT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Akkermansia</a:t>
          </a:r>
          <a:r>
            <a:rPr lang="it-IT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e </a:t>
          </a:r>
          <a:r>
            <a:rPr lang="it-IT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Streptococcace</a:t>
          </a:r>
          <a:r>
            <a:rPr lang="it-IT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che preferiscono questi ambienti </a:t>
          </a:r>
          <a:endParaRPr lang="it-IT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818898" y="3459352"/>
        <a:ext cx="4110382" cy="1331170"/>
      </dsp:txXfrm>
    </dsp:sp>
    <dsp:sp modelId="{11FA37ED-4D44-4BAC-B73C-CDEC51C2618A}">
      <dsp:nvSpPr>
        <dsp:cNvPr id="0" name=""/>
        <dsp:cNvSpPr/>
      </dsp:nvSpPr>
      <dsp:spPr>
        <a:xfrm>
          <a:off x="786352" y="3458211"/>
          <a:ext cx="1331170" cy="1331170"/>
        </a:xfrm>
        <a:prstGeom prst="ellipse">
          <a:avLst/>
        </a:prstGeom>
        <a:solidFill>
          <a:srgbClr val="F3E06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0D1D1-093C-4EE6-8D99-2DC028D83174}">
      <dsp:nvSpPr>
        <dsp:cNvPr id="0" name=""/>
        <dsp:cNvSpPr/>
      </dsp:nvSpPr>
      <dsp:spPr>
        <a:xfrm>
          <a:off x="914399" y="0"/>
          <a:ext cx="10363200" cy="494342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144E2C-7EB8-49D5-A4B5-43D58ABDC804}">
      <dsp:nvSpPr>
        <dsp:cNvPr id="0" name=""/>
        <dsp:cNvSpPr/>
      </dsp:nvSpPr>
      <dsp:spPr>
        <a:xfrm>
          <a:off x="1489" y="1479695"/>
          <a:ext cx="2619649" cy="1984032"/>
        </a:xfrm>
        <a:prstGeom prst="roundRect">
          <a:avLst/>
        </a:prstGeom>
        <a:solidFill>
          <a:srgbClr val="F3E06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Importanti cambiamenti nel microbiota intestinale comprese modifiche nell’abbondanza relativa di vari taxa batterici e un aumento della diversità microbica</a:t>
          </a:r>
          <a:endParaRPr lang="it-IT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341" y="1576547"/>
        <a:ext cx="2425945" cy="1790328"/>
      </dsp:txXfrm>
    </dsp:sp>
    <dsp:sp modelId="{D4C2D09B-6A20-4457-A81D-7FC2153C2CBD}">
      <dsp:nvSpPr>
        <dsp:cNvPr id="0" name=""/>
        <dsp:cNvSpPr/>
      </dsp:nvSpPr>
      <dsp:spPr>
        <a:xfrm>
          <a:off x="6337883" y="1466357"/>
          <a:ext cx="2744209" cy="1977369"/>
        </a:xfrm>
        <a:prstGeom prst="roundRect">
          <a:avLst/>
        </a:prstGeom>
        <a:solidFill>
          <a:srgbClr val="F3E068"/>
        </a:solidFill>
        <a:ln w="15875" cap="flat" cmpd="sng" algn="ctr">
          <a:solidFill>
            <a:srgbClr val="F3E06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 chirurgia </a:t>
          </a:r>
          <a:r>
            <a:rPr lang="it-IT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Bariatrica</a:t>
          </a:r>
          <a:r>
            <a:rPr lang="it-IT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può indurre modifiche a lungo termine nel </a:t>
          </a:r>
          <a:r>
            <a:rPr lang="it-IT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microbiota</a:t>
          </a:r>
          <a:r>
            <a:rPr lang="it-IT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intestinali rilevabili fino a 9 anni dopo l’intervento </a:t>
          </a:r>
          <a:endParaRPr lang="it-IT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34410" y="1562884"/>
        <a:ext cx="2551155" cy="1784315"/>
      </dsp:txXfrm>
    </dsp:sp>
    <dsp:sp modelId="{A52B50E3-7962-42AF-A765-192CAB4B1AEE}">
      <dsp:nvSpPr>
        <dsp:cNvPr id="0" name=""/>
        <dsp:cNvSpPr/>
      </dsp:nvSpPr>
      <dsp:spPr>
        <a:xfrm>
          <a:off x="3116115" y="1363178"/>
          <a:ext cx="2771129" cy="2161897"/>
        </a:xfrm>
        <a:prstGeom prst="roundRect">
          <a:avLst/>
        </a:prstGeom>
        <a:solidFill>
          <a:srgbClr val="F3E06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Cambiamenti sono stati osservati già tre mesi dopo l’intervento chirurgico e sono generalmente mantenuti fino a un anno dopo l’intervento chirurgico , sebbene la tendenza nella composizione del </a:t>
          </a:r>
          <a:r>
            <a:rPr lang="it-IT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microbiota</a:t>
          </a:r>
          <a:r>
            <a:rPr lang="it-IT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t-IT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è quella di </a:t>
          </a:r>
          <a:r>
            <a:rPr lang="it-IT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regredire verso i livelli </a:t>
          </a:r>
          <a:r>
            <a:rPr lang="it-IT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</a:t>
          </a:r>
          <a:r>
            <a:rPr lang="it-IT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-chirurgici. </a:t>
          </a:r>
        </a:p>
      </dsp:txBody>
      <dsp:txXfrm>
        <a:off x="3221650" y="1468713"/>
        <a:ext cx="2560059" cy="1950827"/>
      </dsp:txXfrm>
    </dsp:sp>
    <dsp:sp modelId="{128E1295-DC35-4585-928A-F28D5A703796}">
      <dsp:nvSpPr>
        <dsp:cNvPr id="0" name=""/>
        <dsp:cNvSpPr/>
      </dsp:nvSpPr>
      <dsp:spPr>
        <a:xfrm>
          <a:off x="9447790" y="1483026"/>
          <a:ext cx="2744209" cy="1977369"/>
        </a:xfrm>
        <a:prstGeom prst="roundRect">
          <a:avLst/>
        </a:prstGeom>
        <a:solidFill>
          <a:srgbClr val="F3E068"/>
        </a:solidFill>
        <a:ln w="15875" cap="flat" cmpd="sng" algn="ctr">
          <a:solidFill>
            <a:srgbClr val="F3E06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L’ Obiettivo della ricerca sarà quello di implementare strategie aggiuntive per il completo ripristino del </a:t>
          </a:r>
          <a:r>
            <a:rPr lang="it-IT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microbioma</a:t>
          </a:r>
          <a:r>
            <a:rPr lang="it-IT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intestinale </a:t>
          </a:r>
          <a:endParaRPr lang="it-IT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44317" y="1579553"/>
        <a:ext cx="2551155" cy="1784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09/05/2024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09/05/2024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03513" y="511175"/>
            <a:ext cx="4535487" cy="25527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6963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A3EFDD-845A-4E99-91DC-4D27C9E742CF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1476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03513" y="511175"/>
            <a:ext cx="4535487" cy="2552700"/>
          </a:xfrm>
          <a:ln/>
        </p:spPr>
      </p:sp>
      <p:sp>
        <p:nvSpPr>
          <p:cNvPr id="14233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234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51E75E8-1C58-44A0-A698-A44FB7B9016F}" type="slidenum">
              <a:rPr lang="it-IT" sz="1200" b="0" smtClean="0">
                <a:solidFill>
                  <a:schemeClr val="tx1"/>
                </a:solidFill>
              </a:rPr>
              <a:pPr eaLnBrk="1" hangingPunct="1"/>
              <a:t>20</a:t>
            </a:fld>
            <a:endParaRPr lang="it-IT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29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03513" y="511175"/>
            <a:ext cx="4535487" cy="2552700"/>
          </a:xfrm>
          <a:ln/>
        </p:spPr>
      </p:sp>
      <p:sp>
        <p:nvSpPr>
          <p:cNvPr id="14233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234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51E75E8-1C58-44A0-A698-A44FB7B9016F}" type="slidenum">
              <a:rPr lang="it-IT" sz="1200" b="0" smtClean="0">
                <a:solidFill>
                  <a:schemeClr val="tx1"/>
                </a:solidFill>
              </a:rPr>
              <a:pPr eaLnBrk="1" hangingPunct="1"/>
              <a:t>21</a:t>
            </a:fld>
            <a:endParaRPr lang="it-IT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0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03513" y="511175"/>
            <a:ext cx="4535487" cy="2552700"/>
          </a:xfrm>
          <a:ln/>
        </p:spPr>
      </p:sp>
      <p:sp>
        <p:nvSpPr>
          <p:cNvPr id="14233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234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51E75E8-1C58-44A0-A698-A44FB7B9016F}" type="slidenum">
              <a:rPr lang="it-IT" sz="1200" b="0" smtClean="0">
                <a:solidFill>
                  <a:schemeClr val="tx1"/>
                </a:solidFill>
              </a:rPr>
              <a:pPr eaLnBrk="1" hangingPunct="1"/>
              <a:t>22</a:t>
            </a:fld>
            <a:endParaRPr lang="it-IT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913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03513" y="511175"/>
            <a:ext cx="4535487" cy="25527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737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776FBC-755F-44A3-9CEA-3917EA97E36C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6523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03513" y="511175"/>
            <a:ext cx="4535487" cy="2552700"/>
          </a:xfrm>
          <a:ln/>
        </p:spPr>
      </p:sp>
      <p:sp>
        <p:nvSpPr>
          <p:cNvPr id="14233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234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51E75E8-1C58-44A0-A698-A44FB7B9016F}" type="slidenum">
              <a:rPr lang="it-IT" sz="1200" b="0" smtClean="0">
                <a:solidFill>
                  <a:schemeClr val="tx1"/>
                </a:solidFill>
              </a:rPr>
              <a:pPr eaLnBrk="1" hangingPunct="1"/>
              <a:t>12</a:t>
            </a:fld>
            <a:endParaRPr lang="it-IT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476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03513" y="511175"/>
            <a:ext cx="4535487" cy="2552700"/>
          </a:xfrm>
          <a:ln/>
        </p:spPr>
      </p:sp>
      <p:sp>
        <p:nvSpPr>
          <p:cNvPr id="14233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234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51E75E8-1C58-44A0-A698-A44FB7B9016F}" type="slidenum">
              <a:rPr lang="it-IT" sz="1200" b="0" smtClean="0">
                <a:solidFill>
                  <a:schemeClr val="tx1"/>
                </a:solidFill>
              </a:rPr>
              <a:pPr eaLnBrk="1" hangingPunct="1"/>
              <a:t>14</a:t>
            </a:fld>
            <a:endParaRPr lang="it-IT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84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03513" y="511175"/>
            <a:ext cx="4535487" cy="2552700"/>
          </a:xfrm>
          <a:ln/>
        </p:spPr>
      </p:sp>
      <p:sp>
        <p:nvSpPr>
          <p:cNvPr id="14233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234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51E75E8-1C58-44A0-A698-A44FB7B9016F}" type="slidenum">
              <a:rPr lang="it-IT" sz="1200" b="0" smtClean="0">
                <a:solidFill>
                  <a:schemeClr val="tx1"/>
                </a:solidFill>
              </a:rPr>
              <a:pPr eaLnBrk="1" hangingPunct="1"/>
              <a:t>15</a:t>
            </a:fld>
            <a:endParaRPr lang="it-IT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470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03513" y="511175"/>
            <a:ext cx="4535487" cy="2552700"/>
          </a:xfrm>
          <a:ln/>
        </p:spPr>
      </p:sp>
      <p:sp>
        <p:nvSpPr>
          <p:cNvPr id="14233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234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51E75E8-1C58-44A0-A698-A44FB7B9016F}" type="slidenum">
              <a:rPr lang="it-IT" sz="1200" b="0" smtClean="0">
                <a:solidFill>
                  <a:schemeClr val="tx1"/>
                </a:solidFill>
              </a:rPr>
              <a:pPr eaLnBrk="1" hangingPunct="1"/>
              <a:t>16</a:t>
            </a:fld>
            <a:endParaRPr lang="it-IT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5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03513" y="511175"/>
            <a:ext cx="4535487" cy="2552700"/>
          </a:xfrm>
          <a:ln/>
        </p:spPr>
      </p:sp>
      <p:sp>
        <p:nvSpPr>
          <p:cNvPr id="14233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234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51E75E8-1C58-44A0-A698-A44FB7B9016F}" type="slidenum">
              <a:rPr lang="it-IT" sz="1200" b="0" smtClean="0">
                <a:solidFill>
                  <a:schemeClr val="tx1"/>
                </a:solidFill>
              </a:rPr>
              <a:pPr eaLnBrk="1" hangingPunct="1"/>
              <a:t>17</a:t>
            </a:fld>
            <a:endParaRPr lang="it-IT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184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03513" y="511175"/>
            <a:ext cx="4535487" cy="2552700"/>
          </a:xfrm>
          <a:ln/>
        </p:spPr>
      </p:sp>
      <p:sp>
        <p:nvSpPr>
          <p:cNvPr id="14233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234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51E75E8-1C58-44A0-A698-A44FB7B9016F}" type="slidenum">
              <a:rPr lang="it-IT" sz="1200" b="0" smtClean="0">
                <a:solidFill>
                  <a:schemeClr val="tx1"/>
                </a:solidFill>
              </a:rPr>
              <a:pPr eaLnBrk="1" hangingPunct="1"/>
              <a:t>18</a:t>
            </a:fld>
            <a:endParaRPr lang="it-IT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10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03513" y="511175"/>
            <a:ext cx="4535487" cy="2552700"/>
          </a:xfrm>
          <a:ln/>
        </p:spPr>
      </p:sp>
      <p:sp>
        <p:nvSpPr>
          <p:cNvPr id="14233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234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51E75E8-1C58-44A0-A698-A44FB7B9016F}" type="slidenum">
              <a:rPr lang="it-IT" sz="1200" b="0" smtClean="0">
                <a:solidFill>
                  <a:schemeClr val="tx1"/>
                </a:solidFill>
              </a:rPr>
              <a:pPr eaLnBrk="1" hangingPunct="1"/>
              <a:t>19</a:t>
            </a:fld>
            <a:endParaRPr lang="it-IT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823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994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1F5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748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0592" y="1639823"/>
            <a:ext cx="1192784" cy="91287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1F5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8936" y="2688315"/>
            <a:ext cx="486071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818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82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8383" y="427648"/>
            <a:ext cx="5443331" cy="2487831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800" dirty="0" smtClean="0"/>
              <a:t>ALTERAZIONE DEL MICROBIOTA DOPO CHIRURGIA BARIATRICA</a:t>
            </a:r>
            <a:endParaRPr lang="it-IT" sz="4800" dirty="0"/>
          </a:p>
        </p:txBody>
      </p:sp>
      <p:sp>
        <p:nvSpPr>
          <p:cNvPr id="5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 txBox="1">
            <a:spLocks/>
          </p:cNvSpPr>
          <p:nvPr/>
        </p:nvSpPr>
        <p:spPr>
          <a:xfrm>
            <a:off x="5327370" y="3522639"/>
            <a:ext cx="6745359" cy="12796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2400" kern="12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2000" b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Dott.ssa </a:t>
            </a:r>
            <a:r>
              <a:rPr lang="it-IT" sz="2000" b="1" dirty="0" err="1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francesca</a:t>
            </a:r>
            <a:r>
              <a:rPr lang="it-IT" sz="2000" b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finelli</a:t>
            </a:r>
            <a:r>
              <a:rPr lang="it-IT" sz="2000" b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2000" b="1" i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Biologa nutrizionista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2000" b="1" i="1" dirty="0" err="1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it-IT" sz="2000" b="1" i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Scienza dell’alimentazione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 sz="2000" b="1" i="1" dirty="0" smtClean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2000" b="1" i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Docente Master II LIVELLO IN  nutrizione ed integrazione nutraceutica – </a:t>
            </a:r>
            <a:r>
              <a:rPr lang="it-IT" sz="2000" b="1" i="1" dirty="0" err="1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Univerista</a:t>
            </a:r>
            <a:r>
              <a:rPr lang="it-IT" sz="2000" b="1" i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 della </a:t>
            </a:r>
            <a:r>
              <a:rPr lang="it-IT" sz="2000" b="1" i="1" dirty="0" err="1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calabria</a:t>
            </a:r>
            <a:r>
              <a:rPr lang="it-IT" sz="2000" b="1" i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 b="1" i="1" dirty="0" smtClean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2000" b="1" i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Team GVM - Città di Lecce Hospital- </a:t>
            </a:r>
            <a:endParaRPr lang="it-IT" sz="2000" b="1" i="1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2000" b="1" i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Responsabile  Dott.  Francesco G. Biondo </a:t>
            </a:r>
            <a:endParaRPr lang="it-IT" sz="2000" b="1" i="1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53143" y="1636267"/>
            <a:ext cx="11521279" cy="138499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L’esempio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più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evidente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della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plasticità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del microbiota è la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capacità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di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rispondere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rapidamente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non solo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alle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variazioni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della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dieta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9699" name="Rettangolo 2"/>
          <p:cNvSpPr>
            <a:spLocks noChangeArrowheads="1"/>
          </p:cNvSpPr>
          <p:nvPr/>
        </p:nvSpPr>
        <p:spPr bwMode="auto">
          <a:xfrm>
            <a:off x="335360" y="571327"/>
            <a:ext cx="11521280" cy="769441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DIETA E MICROBIOTA</a:t>
            </a:r>
          </a:p>
        </p:txBody>
      </p:sp>
      <p:grpSp>
        <p:nvGrpSpPr>
          <p:cNvPr id="29700" name="Gruppo 33"/>
          <p:cNvGrpSpPr>
            <a:grpSpLocks/>
          </p:cNvGrpSpPr>
          <p:nvPr/>
        </p:nvGrpSpPr>
        <p:grpSpPr bwMode="auto">
          <a:xfrm>
            <a:off x="527899" y="3120829"/>
            <a:ext cx="6896366" cy="3451224"/>
            <a:chOff x="1259632" y="2985987"/>
            <a:chExt cx="6365540" cy="3450785"/>
          </a:xfrm>
        </p:grpSpPr>
        <p:grpSp>
          <p:nvGrpSpPr>
            <p:cNvPr id="29701" name="Gruppo 31"/>
            <p:cNvGrpSpPr>
              <a:grpSpLocks/>
            </p:cNvGrpSpPr>
            <p:nvPr/>
          </p:nvGrpSpPr>
          <p:grpSpPr bwMode="auto">
            <a:xfrm>
              <a:off x="4996410" y="5981217"/>
              <a:ext cx="1765207" cy="455555"/>
              <a:chOff x="5532854" y="5525382"/>
              <a:chExt cx="1765207" cy="455555"/>
            </a:xfrm>
          </p:grpSpPr>
          <p:sp>
            <p:nvSpPr>
              <p:cNvPr id="23" name="Ovale 22"/>
              <p:cNvSpPr/>
              <p:nvPr/>
            </p:nvSpPr>
            <p:spPr>
              <a:xfrm>
                <a:off x="5878911" y="5525382"/>
                <a:ext cx="1073093" cy="455555"/>
              </a:xfrm>
              <a:prstGeom prst="ellipse">
                <a:avLst/>
              </a:prstGeom>
              <a:solidFill>
                <a:srgbClr val="C00000">
                  <a:alpha val="5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sp>
            <p:nvSpPr>
              <p:cNvPr id="22" name="CasellaDiTesto 21"/>
              <p:cNvSpPr txBox="1"/>
              <p:nvPr/>
            </p:nvSpPr>
            <p:spPr>
              <a:xfrm>
                <a:off x="5532854" y="5614271"/>
                <a:ext cx="1765207" cy="30773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sz="1400" b="1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GRASSI</a:t>
                </a:r>
              </a:p>
            </p:txBody>
          </p:sp>
        </p:grpSp>
        <p:grpSp>
          <p:nvGrpSpPr>
            <p:cNvPr id="29702" name="Gruppo 26"/>
            <p:cNvGrpSpPr>
              <a:grpSpLocks/>
            </p:cNvGrpSpPr>
            <p:nvPr/>
          </p:nvGrpSpPr>
          <p:grpSpPr bwMode="auto">
            <a:xfrm>
              <a:off x="1259632" y="3516144"/>
              <a:ext cx="1944585" cy="887299"/>
              <a:chOff x="206808" y="3392651"/>
              <a:chExt cx="1944585" cy="887299"/>
            </a:xfrm>
          </p:grpSpPr>
          <p:sp>
            <p:nvSpPr>
              <p:cNvPr id="5" name="Ovale 4"/>
              <p:cNvSpPr/>
              <p:nvPr/>
            </p:nvSpPr>
            <p:spPr>
              <a:xfrm>
                <a:off x="206808" y="3392651"/>
                <a:ext cx="1944585" cy="887299"/>
              </a:xfrm>
              <a:prstGeom prst="ellipse">
                <a:avLst/>
              </a:prstGeom>
              <a:solidFill>
                <a:srgbClr val="C00000">
                  <a:alpha val="5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sp>
            <p:nvSpPr>
              <p:cNvPr id="6" name="CasellaDiTesto 5"/>
              <p:cNvSpPr txBox="1"/>
              <p:nvPr/>
            </p:nvSpPr>
            <p:spPr>
              <a:xfrm>
                <a:off x="324277" y="3518047"/>
                <a:ext cx="1763619" cy="52315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sz="1400" b="1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CARBOIDRATI</a:t>
                </a:r>
              </a:p>
              <a:p>
                <a:pPr algn="ctr">
                  <a:defRPr/>
                </a:pPr>
                <a:r>
                  <a:rPr lang="it-IT" sz="1400" b="1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FERMENTESCIBILI</a:t>
                </a:r>
              </a:p>
            </p:txBody>
          </p:sp>
        </p:grpSp>
        <p:grpSp>
          <p:nvGrpSpPr>
            <p:cNvPr id="29710" name="Gruppo 16"/>
            <p:cNvGrpSpPr>
              <a:grpSpLocks/>
            </p:cNvGrpSpPr>
            <p:nvPr/>
          </p:nvGrpSpPr>
          <p:grpSpPr bwMode="auto">
            <a:xfrm rot="2149785">
              <a:off x="3040986" y="3147804"/>
              <a:ext cx="3062028" cy="3161516"/>
              <a:chOff x="2843808" y="3068960"/>
              <a:chExt cx="3475230" cy="3541952"/>
            </a:xfrm>
          </p:grpSpPr>
          <p:sp>
            <p:nvSpPr>
              <p:cNvPr id="19" name="Freccia ad arco 18"/>
              <p:cNvSpPr/>
              <p:nvPr/>
            </p:nvSpPr>
            <p:spPr>
              <a:xfrm>
                <a:off x="2829342" y="3071023"/>
                <a:ext cx="3457325" cy="3359214"/>
              </a:xfrm>
              <a:prstGeom prst="circularArrow">
                <a:avLst/>
              </a:prstGeom>
              <a:gradFill flip="none" rotWithShape="1">
                <a:gsLst>
                  <a:gs pos="0">
                    <a:schemeClr val="tx2">
                      <a:lumMod val="50000"/>
                    </a:schemeClr>
                  </a:gs>
                  <a:gs pos="25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Freccia ad arco 19"/>
              <p:cNvSpPr/>
              <p:nvPr/>
            </p:nvSpPr>
            <p:spPr>
              <a:xfrm rot="10800000">
                <a:off x="2850291" y="3253704"/>
                <a:ext cx="3457326" cy="3360992"/>
              </a:xfrm>
              <a:prstGeom prst="circularArrow">
                <a:avLst/>
              </a:prstGeom>
              <a:gradFill flip="none" rotWithShape="1">
                <a:gsLst>
                  <a:gs pos="0">
                    <a:schemeClr val="tx2">
                      <a:lumMod val="50000"/>
                    </a:schemeClr>
                  </a:gs>
                  <a:gs pos="25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704" name="Gruppo 32"/>
            <p:cNvGrpSpPr>
              <a:grpSpLocks/>
            </p:cNvGrpSpPr>
            <p:nvPr/>
          </p:nvGrpSpPr>
          <p:grpSpPr bwMode="auto">
            <a:xfrm>
              <a:off x="4959899" y="2985987"/>
              <a:ext cx="1765207" cy="455554"/>
              <a:chOff x="5099888" y="2985989"/>
              <a:chExt cx="1765207" cy="455554"/>
            </a:xfrm>
          </p:grpSpPr>
          <p:sp>
            <p:nvSpPr>
              <p:cNvPr id="14" name="Ovale 13"/>
              <p:cNvSpPr/>
              <p:nvPr/>
            </p:nvSpPr>
            <p:spPr>
              <a:xfrm>
                <a:off x="5430071" y="2985989"/>
                <a:ext cx="1074681" cy="455554"/>
              </a:xfrm>
              <a:prstGeom prst="ellipse">
                <a:avLst/>
              </a:prstGeom>
              <a:solidFill>
                <a:srgbClr val="C00000">
                  <a:alpha val="5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sp>
            <p:nvSpPr>
              <p:cNvPr id="21" name="CasellaDiTesto 20"/>
              <p:cNvSpPr txBox="1"/>
              <p:nvPr/>
            </p:nvSpPr>
            <p:spPr>
              <a:xfrm>
                <a:off x="5099888" y="3074878"/>
                <a:ext cx="1765207" cy="30773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sz="1400" b="1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PROTEINE</a:t>
                </a:r>
              </a:p>
            </p:txBody>
          </p:sp>
        </p:grpSp>
        <p:grpSp>
          <p:nvGrpSpPr>
            <p:cNvPr id="29705" name="Gruppo 30"/>
            <p:cNvGrpSpPr>
              <a:grpSpLocks/>
            </p:cNvGrpSpPr>
            <p:nvPr/>
          </p:nvGrpSpPr>
          <p:grpSpPr bwMode="auto">
            <a:xfrm>
              <a:off x="6110777" y="4078048"/>
              <a:ext cx="1514395" cy="733332"/>
              <a:chOff x="2267057" y="2787941"/>
              <a:chExt cx="1514395" cy="733332"/>
            </a:xfrm>
          </p:grpSpPr>
          <p:sp>
            <p:nvSpPr>
              <p:cNvPr id="30" name="Ovale 29"/>
              <p:cNvSpPr/>
              <p:nvPr/>
            </p:nvSpPr>
            <p:spPr>
              <a:xfrm>
                <a:off x="2267057" y="2787941"/>
                <a:ext cx="1514395" cy="733332"/>
              </a:xfrm>
              <a:prstGeom prst="ellipse">
                <a:avLst/>
              </a:prstGeom>
              <a:solidFill>
                <a:srgbClr val="C00000">
                  <a:alpha val="5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Rettangolo 28"/>
              <p:cNvSpPr/>
              <p:nvPr/>
            </p:nvSpPr>
            <p:spPr>
              <a:xfrm>
                <a:off x="2371525" y="2986353"/>
                <a:ext cx="1318161" cy="3077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it-IT" sz="1400" b="1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CARBOIDRATI</a:t>
                </a:r>
              </a:p>
            </p:txBody>
          </p:sp>
        </p:grpSp>
      </p:grpSp>
      <p:sp>
        <p:nvSpPr>
          <p:cNvPr id="24" name="CasellaDiTesto 22"/>
          <p:cNvSpPr txBox="1">
            <a:spLocks noChangeArrowheads="1"/>
          </p:cNvSpPr>
          <p:nvPr/>
        </p:nvSpPr>
        <p:spPr bwMode="auto">
          <a:xfrm>
            <a:off x="3108119" y="4565354"/>
            <a:ext cx="1991600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MICROBIOTA</a:t>
            </a:r>
          </a:p>
        </p:txBody>
      </p:sp>
      <p:sp>
        <p:nvSpPr>
          <p:cNvPr id="3" name="Rettangolo 2"/>
          <p:cNvSpPr/>
          <p:nvPr/>
        </p:nvSpPr>
        <p:spPr>
          <a:xfrm>
            <a:off x="7213630" y="2870447"/>
            <a:ext cx="489141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endParaRPr lang="en-US" sz="2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899" lvl="0" indent="-342899" algn="just">
              <a:buFont typeface="Arial" pitchFamily="34" charset="0"/>
              <a:buChar char="•"/>
              <a:defRPr/>
            </a:pP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VELOCE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it-IT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cambiamenti nella dieta si verificano e si annullano in 1-3 giorni </a:t>
            </a:r>
          </a:p>
          <a:p>
            <a:pPr marL="342899" lvl="0" indent="-342899" algn="just">
              <a:buFont typeface="Arial" pitchFamily="34" charset="0"/>
              <a:buChar char="•"/>
              <a:defRPr/>
            </a:pPr>
            <a:endParaRPr lang="it-IT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899" lvl="0" indent="-342899" algn="just">
              <a:buFont typeface="Arial" pitchFamily="34" charset="0"/>
              <a:buChar char="•"/>
              <a:defRPr/>
            </a:pP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SPECIFICO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la </a:t>
            </a:r>
            <a:r>
              <a:rPr lang="en-US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risposta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ai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cambiamenti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della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dieta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è </a:t>
            </a:r>
            <a:r>
              <a:rPr lang="en-US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influenzata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dalla composizione specifica iniziale del </a:t>
            </a:r>
            <a:r>
              <a:rPr lang="it-IT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microbiota</a:t>
            </a:r>
            <a:endParaRPr lang="it-IT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899" lvl="0" indent="-342899" algn="just">
              <a:buFont typeface="Arial" pitchFamily="34" charset="0"/>
              <a:buChar char="•"/>
              <a:defRPr/>
            </a:pP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899" lvl="0" indent="-342899" algn="just">
              <a:buFont typeface="Arial" pitchFamily="34" charset="0"/>
              <a:buChar char="•"/>
              <a:defRPr/>
            </a:pP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BREVE/LUNGO TERMINE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mentre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alcuni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batteri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rispondono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rapidamente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alla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dieta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altri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vengono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condizionati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dalla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dieta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solo a </a:t>
            </a:r>
            <a:r>
              <a:rPr lang="en-US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lungo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termine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9754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61136" y="994696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 stimolanti scoperte del mondo del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Microbiota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hanno costretto a rivalutare la nostra percezione sulla grandissima quantità di microrganismi presenti nel tratto gastrointestinale.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 è sviluppato infatti  un interesse verso un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Microbiota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più salutare, la cui modulazione potrebbe essere effettuata proprio attraverso l’alimentazione.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Prove preliminari suggeriscono come i modelli dietetici possono influenzare distinte combinazioni di batteri intestinali e altri ancora, possono promuovere la crescita di batteri benefici nell’intestino.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276568" y="6317482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</a:t>
            </a:r>
            <a:r>
              <a:rPr kumimoji="0" lang="it-IT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Role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the </a:t>
            </a:r>
            <a:r>
              <a:rPr kumimoji="0" lang="it-IT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Gut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it-IT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Microbiota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</a:t>
            </a:r>
            <a:r>
              <a:rPr kumimoji="0" lang="it-IT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Nutrition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it-IT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Health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Volume 9: </a:t>
            </a:r>
            <a:r>
              <a:rPr kumimoji="0" lang="it-IT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Nat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Rev. </a:t>
            </a:r>
            <a:r>
              <a:rPr kumimoji="0" lang="it-IT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Gastroenterol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it-IT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Hepatol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.; 2012. p 577-89. </a:t>
            </a:r>
            <a:r>
              <a:rPr kumimoji="0" lang="it-IT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Eckburg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P. B., </a:t>
            </a:r>
            <a:r>
              <a:rPr kumimoji="0" lang="it-IT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Bik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E. M., Bernstein C. N., </a:t>
            </a:r>
            <a:r>
              <a:rPr kumimoji="0" lang="it-IT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Purdom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E., </a:t>
            </a:r>
            <a:r>
              <a:rPr kumimoji="0" lang="it-IT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Dethlefsen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L., </a:t>
            </a:r>
            <a:r>
              <a:rPr kumimoji="0" lang="it-IT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Sargent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136" y="1491191"/>
            <a:ext cx="5734864" cy="357342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106" y="4161967"/>
            <a:ext cx="2560842" cy="4741919"/>
          </a:xfrm>
          <a:prstGeom prst="rect">
            <a:avLst/>
          </a:prstGeom>
        </p:spPr>
      </p:pic>
      <p:sp>
        <p:nvSpPr>
          <p:cNvPr id="7" name="Rettangolo 2"/>
          <p:cNvSpPr>
            <a:spLocks noChangeArrowheads="1"/>
          </p:cNvSpPr>
          <p:nvPr/>
        </p:nvSpPr>
        <p:spPr bwMode="auto">
          <a:xfrm>
            <a:off x="361136" y="95319"/>
            <a:ext cx="11521280" cy="769441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SCIENZA DEL MICROBIOTA </a:t>
            </a:r>
            <a:endParaRPr lang="it-IT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355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2494579" y="2846737"/>
            <a:ext cx="561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solidFill>
                <a:srgbClr val="0000CC"/>
              </a:solidFill>
            </a:endParaRPr>
          </a:p>
        </p:txBody>
      </p:sp>
      <p:sp>
        <p:nvSpPr>
          <p:cNvPr id="57347" name="Line 3"/>
          <p:cNvSpPr>
            <a:spLocks noChangeShapeType="1"/>
          </p:cNvSpPr>
          <p:nvPr/>
        </p:nvSpPr>
        <p:spPr bwMode="auto">
          <a:xfrm>
            <a:off x="2659682" y="1797401"/>
            <a:ext cx="165100" cy="635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>
              <a:solidFill>
                <a:srgbClr val="0000CC"/>
              </a:solidFill>
            </a:endParaRPr>
          </a:p>
        </p:txBody>
      </p:sp>
      <p:pic>
        <p:nvPicPr>
          <p:cNvPr id="57349" name="Picture 7" descr="BS00267_[1]"/>
          <p:cNvPicPr>
            <a:picLocks noChangeAspect="1" noChangeArrowheads="1"/>
          </p:cNvPicPr>
          <p:nvPr/>
        </p:nvPicPr>
        <p:blipFill>
          <a:blip r:embed="rId3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901" y="1273850"/>
            <a:ext cx="3789020" cy="368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Line 13"/>
          <p:cNvSpPr>
            <a:spLocks noChangeShapeType="1"/>
          </p:cNvSpPr>
          <p:nvPr/>
        </p:nvSpPr>
        <p:spPr bwMode="auto">
          <a:xfrm>
            <a:off x="2659682" y="1754538"/>
            <a:ext cx="165100" cy="635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>
              <a:solidFill>
                <a:srgbClr val="0000CC"/>
              </a:solidFill>
            </a:endParaRPr>
          </a:p>
        </p:txBody>
      </p:sp>
      <p:sp>
        <p:nvSpPr>
          <p:cNvPr id="57351" name="Rectangle 14"/>
          <p:cNvSpPr>
            <a:spLocks noChangeArrowheads="1"/>
          </p:cNvSpPr>
          <p:nvPr/>
        </p:nvSpPr>
        <p:spPr bwMode="auto">
          <a:xfrm>
            <a:off x="335360" y="1754538"/>
            <a:ext cx="6290727" cy="496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899" indent="-342899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endParaRPr lang="it-IT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79147" y="176448"/>
            <a:ext cx="11521280" cy="1508105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MICROBIOTA E ADATTAMENTO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CHIRURGIA METABOLICA </a:t>
            </a:r>
            <a:endParaRPr lang="it-I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79147" y="2140882"/>
            <a:ext cx="469127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Oggi gli interventi di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chirurgia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metabolica sono ritenuti non più solo procedure restrittive e/o malassorbitive, bensì anche terapie capaci di importanti cambiamenti fisiologici, con effetti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regolatori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fame, sazietà, peso corporeo, metabolismo glucidico e funzioni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immunitarie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Alla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 del calo ponderale e del miglioramento delle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comorbilità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riconosce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ruolo dell’adattamento intestinale, sostenuto da una complessa rete di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comunicazione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 ormoni intestinali, acidi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biliari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microbiota,sistema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nervoso enterico e centrale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3564" y="2737506"/>
            <a:ext cx="2867932" cy="375179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" name="Rettangolo 3"/>
          <p:cNvSpPr/>
          <p:nvPr/>
        </p:nvSpPr>
        <p:spPr>
          <a:xfrm>
            <a:off x="335360" y="6220544"/>
            <a:ext cx="53497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Zhang H,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DiBaise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JK, Zuccolo A, et al. Human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gut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microbiota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obesity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gastric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bypass.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Natl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Sci 2009;106:2365-70</a:t>
            </a:r>
          </a:p>
        </p:txBody>
      </p:sp>
    </p:spTree>
    <p:extLst>
      <p:ext uri="{BB962C8B-B14F-4D97-AF65-F5344CB8AC3E}">
        <p14:creationId xmlns:p14="http://schemas.microsoft.com/office/powerpoint/2010/main" val="125225307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91" y="2216263"/>
            <a:ext cx="5767851" cy="421655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91" y="166168"/>
            <a:ext cx="11522439" cy="1871634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6692347" y="2120465"/>
            <a:ext cx="51816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cambiamenti nel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microbiota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intestinale sono stati osservati in seguito alla chirurgia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bariatrica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comprese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modifiche nell’abbondanza relativa di vari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taxa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batterici e un aumento della diversità microbica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 cambiamenti sono stati osservati già tre mesi dopo l’intervento chirurgico e sono generalmente mantenuti fino a un anno dopo l’intervento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chirurgico,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sebbene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modifiche della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composizione del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microbiota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possono 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regredire verso i livelli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-chirurgici se non si adottano strategie mirate  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Nonostante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questa tendenza, la chirurgia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bariatrica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può indurre modifiche a lungo termine nel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microbiota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intestinale rilevabili fino a nove anni dopo l’intervento chirurgico.</a:t>
            </a:r>
          </a:p>
        </p:txBody>
      </p:sp>
    </p:spTree>
    <p:extLst>
      <p:ext uri="{BB962C8B-B14F-4D97-AF65-F5344CB8AC3E}">
        <p14:creationId xmlns:p14="http://schemas.microsoft.com/office/powerpoint/2010/main" val="282201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2494579" y="2846737"/>
            <a:ext cx="561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solidFill>
                <a:srgbClr val="0000CC"/>
              </a:solidFill>
            </a:endParaRPr>
          </a:p>
        </p:txBody>
      </p:sp>
      <p:sp>
        <p:nvSpPr>
          <p:cNvPr id="57347" name="Line 3"/>
          <p:cNvSpPr>
            <a:spLocks noChangeShapeType="1"/>
          </p:cNvSpPr>
          <p:nvPr/>
        </p:nvSpPr>
        <p:spPr bwMode="auto">
          <a:xfrm>
            <a:off x="2659682" y="1797401"/>
            <a:ext cx="165100" cy="635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>
              <a:solidFill>
                <a:srgbClr val="0000CC"/>
              </a:solidFill>
            </a:endParaRPr>
          </a:p>
        </p:txBody>
      </p:sp>
      <p:sp>
        <p:nvSpPr>
          <p:cNvPr id="57350" name="Line 13"/>
          <p:cNvSpPr>
            <a:spLocks noChangeShapeType="1"/>
          </p:cNvSpPr>
          <p:nvPr/>
        </p:nvSpPr>
        <p:spPr bwMode="auto">
          <a:xfrm>
            <a:off x="2659682" y="1754538"/>
            <a:ext cx="165100" cy="635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>
              <a:solidFill>
                <a:srgbClr val="0000CC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79147" y="176448"/>
            <a:ext cx="11521280" cy="584775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MECCANISMI : ALTERAZIONI DEL MICROBIOTA  </a:t>
            </a:r>
            <a:endParaRPr lang="it-I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578087" y="503211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90826" y="1556212"/>
            <a:ext cx="548712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 i possibili meccanismi responsabili di questi cambiamenti nella composizione del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microbiota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dopo chirurgia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bariatrica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 possono ipotizzare: </a:t>
            </a:r>
            <a:endParaRPr lang="it-I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diverse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scelte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alimentari, la riduzione delle ingesta e il malassorbimento; </a:t>
            </a:r>
            <a:endParaRPr lang="it-I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l’aumento di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livello della tasca gastrica e dell’ansa alimentare; </a:t>
            </a:r>
            <a:endParaRPr lang="it-I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 sviluppo di anaerobi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falcoltativi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rapida crescita, come gli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enterobatteri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conseguenza della ridotta concentrazione di ossigeno a livello di un intestino tenue di minor lunghezza; </a:t>
            </a:r>
            <a:endParaRPr lang="it-I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trasferimento di microorganismi dal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piccolo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intestino al colon, a seguito del by-pass del tenue prossimale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5777947" y="5895394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Furet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JP, Kong LC,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J, et al.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Differential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adaptation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human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gut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microbiota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bariatric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surgery-induced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loss:links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metabolic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-grade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inflammation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markers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Diabetes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2010;59:3049-57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466" y="1366106"/>
            <a:ext cx="6140534" cy="422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0077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2494579" y="2846737"/>
            <a:ext cx="561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solidFill>
                <a:srgbClr val="0000CC"/>
              </a:solidFill>
            </a:endParaRPr>
          </a:p>
        </p:txBody>
      </p:sp>
      <p:sp>
        <p:nvSpPr>
          <p:cNvPr id="57347" name="Line 3"/>
          <p:cNvSpPr>
            <a:spLocks noChangeShapeType="1"/>
          </p:cNvSpPr>
          <p:nvPr/>
        </p:nvSpPr>
        <p:spPr bwMode="auto">
          <a:xfrm>
            <a:off x="2659682" y="1797401"/>
            <a:ext cx="165100" cy="635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>
              <a:solidFill>
                <a:srgbClr val="0000CC"/>
              </a:solidFill>
            </a:endParaRPr>
          </a:p>
        </p:txBody>
      </p:sp>
      <p:sp>
        <p:nvSpPr>
          <p:cNvPr id="57350" name="Line 13"/>
          <p:cNvSpPr>
            <a:spLocks noChangeShapeType="1"/>
          </p:cNvSpPr>
          <p:nvPr/>
        </p:nvSpPr>
        <p:spPr bwMode="auto">
          <a:xfrm>
            <a:off x="2659682" y="1754538"/>
            <a:ext cx="165100" cy="635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>
              <a:solidFill>
                <a:srgbClr val="0000CC"/>
              </a:solidFill>
            </a:endParaRPr>
          </a:p>
        </p:txBody>
      </p:sp>
      <p:sp>
        <p:nvSpPr>
          <p:cNvPr id="57351" name="Rectangle 14"/>
          <p:cNvSpPr>
            <a:spLocks noChangeArrowheads="1"/>
          </p:cNvSpPr>
          <p:nvPr/>
        </p:nvSpPr>
        <p:spPr bwMode="auto">
          <a:xfrm>
            <a:off x="335360" y="1754538"/>
            <a:ext cx="6290727" cy="496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899" indent="-342899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endParaRPr lang="it-IT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79147" y="176448"/>
            <a:ext cx="11521280" cy="1323439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CHIRURGIA METABOLICA E  ALTERAZIONI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MICROBIOTA  </a:t>
            </a:r>
            <a:endParaRPr lang="it-I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578087" y="503211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357365"/>
              </p:ext>
            </p:extLst>
          </p:nvPr>
        </p:nvGraphicFramePr>
        <p:xfrm>
          <a:off x="972236" y="1641146"/>
          <a:ext cx="6740528" cy="487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5132">
                  <a:extLst>
                    <a:ext uri="{9D8B030D-6E8A-4147-A177-3AD203B41FA5}">
                      <a16:colId xmlns:a16="http://schemas.microsoft.com/office/drawing/2014/main" val="721076143"/>
                    </a:ext>
                  </a:extLst>
                </a:gridCol>
                <a:gridCol w="1685132">
                  <a:extLst>
                    <a:ext uri="{9D8B030D-6E8A-4147-A177-3AD203B41FA5}">
                      <a16:colId xmlns:a16="http://schemas.microsoft.com/office/drawing/2014/main" val="1117183171"/>
                    </a:ext>
                  </a:extLst>
                </a:gridCol>
                <a:gridCol w="1685132">
                  <a:extLst>
                    <a:ext uri="{9D8B030D-6E8A-4147-A177-3AD203B41FA5}">
                      <a16:colId xmlns:a16="http://schemas.microsoft.com/office/drawing/2014/main" val="522727978"/>
                    </a:ext>
                  </a:extLst>
                </a:gridCol>
                <a:gridCol w="1685132">
                  <a:extLst>
                    <a:ext uri="{9D8B030D-6E8A-4147-A177-3AD203B41FA5}">
                      <a16:colId xmlns:a16="http://schemas.microsoft.com/office/drawing/2014/main" val="31218666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Bendaggio </a:t>
                      </a:r>
                    </a:p>
                    <a:p>
                      <a:r>
                        <a:rPr lang="it-IT" dirty="0" smtClean="0"/>
                        <a:t>Gastrico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laporoscopico</a:t>
                      </a:r>
                      <a:r>
                        <a:rPr lang="it-IT" baseline="0" dirty="0" smtClean="0"/>
                        <a:t> (LGB)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Gastrectomia </a:t>
                      </a:r>
                    </a:p>
                    <a:p>
                      <a:r>
                        <a:rPr lang="it-IT" dirty="0" smtClean="0"/>
                        <a:t>(SG)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By</a:t>
                      </a:r>
                      <a:r>
                        <a:rPr lang="it-IT" baseline="0" dirty="0" smtClean="0"/>
                        <a:t>pass Gastrico (RYGB)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426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Proteobatteri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989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Actinobacteria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01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Firmicutes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744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Bacteroidetes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815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Prevotella</a:t>
                      </a:r>
                      <a:r>
                        <a:rPr lang="it-IT" dirty="0" smtClean="0"/>
                        <a:t>/</a:t>
                      </a:r>
                    </a:p>
                    <a:p>
                      <a:r>
                        <a:rPr lang="it-IT" dirty="0" err="1" smtClean="0"/>
                        <a:t>Bacterioidetes</a:t>
                      </a:r>
                      <a:r>
                        <a:rPr lang="it-IT" dirty="0" smtClean="0"/>
                        <a:t> 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852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Firmicutes</a:t>
                      </a:r>
                      <a:r>
                        <a:rPr lang="it-IT" dirty="0" smtClean="0"/>
                        <a:t>/</a:t>
                      </a:r>
                    </a:p>
                    <a:p>
                      <a:r>
                        <a:rPr lang="it-IT" dirty="0" err="1" smtClean="0"/>
                        <a:t>Bacterioidetes</a:t>
                      </a:r>
                      <a:r>
                        <a:rPr lang="it-IT" dirty="0" smtClean="0"/>
                        <a:t> 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066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Akkermansia</a:t>
                      </a:r>
                      <a:r>
                        <a:rPr lang="it-IT" baseline="0" dirty="0" smtClean="0"/>
                        <a:t> M.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289119"/>
                  </a:ext>
                </a:extLst>
              </a:tr>
            </a:tbl>
          </a:graphicData>
        </a:graphic>
      </p:graphicFrame>
      <p:sp>
        <p:nvSpPr>
          <p:cNvPr id="7" name="Freccia in giù 6"/>
          <p:cNvSpPr/>
          <p:nvPr/>
        </p:nvSpPr>
        <p:spPr>
          <a:xfrm>
            <a:off x="5101714" y="2901015"/>
            <a:ext cx="196796" cy="1559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in giù 13"/>
          <p:cNvSpPr/>
          <p:nvPr/>
        </p:nvSpPr>
        <p:spPr>
          <a:xfrm>
            <a:off x="5108627" y="3338011"/>
            <a:ext cx="196796" cy="1559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in giù 15"/>
          <p:cNvSpPr/>
          <p:nvPr/>
        </p:nvSpPr>
        <p:spPr>
          <a:xfrm flipV="1">
            <a:off x="5108627" y="3701914"/>
            <a:ext cx="196796" cy="1572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in giù 16"/>
          <p:cNvSpPr/>
          <p:nvPr/>
        </p:nvSpPr>
        <p:spPr>
          <a:xfrm>
            <a:off x="3379895" y="4018984"/>
            <a:ext cx="196796" cy="1559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in giù 17"/>
          <p:cNvSpPr/>
          <p:nvPr/>
        </p:nvSpPr>
        <p:spPr>
          <a:xfrm>
            <a:off x="5091361" y="4588983"/>
            <a:ext cx="196796" cy="1559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in giù 19"/>
          <p:cNvSpPr/>
          <p:nvPr/>
        </p:nvSpPr>
        <p:spPr>
          <a:xfrm flipV="1">
            <a:off x="3379895" y="4608721"/>
            <a:ext cx="196796" cy="1572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in giù 20"/>
          <p:cNvSpPr/>
          <p:nvPr/>
        </p:nvSpPr>
        <p:spPr>
          <a:xfrm flipV="1">
            <a:off x="3403029" y="5515928"/>
            <a:ext cx="196796" cy="1572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093" y="5490249"/>
            <a:ext cx="249958" cy="182896"/>
          </a:xfrm>
          <a:prstGeom prst="rect">
            <a:avLst/>
          </a:prstGeom>
        </p:spPr>
      </p:pic>
      <p:sp>
        <p:nvSpPr>
          <p:cNvPr id="23" name="Freccia in giù 22"/>
          <p:cNvSpPr/>
          <p:nvPr/>
        </p:nvSpPr>
        <p:spPr>
          <a:xfrm>
            <a:off x="6835808" y="5555046"/>
            <a:ext cx="196796" cy="1559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reccia in giù 23"/>
          <p:cNvSpPr/>
          <p:nvPr/>
        </p:nvSpPr>
        <p:spPr>
          <a:xfrm flipV="1">
            <a:off x="6838120" y="4070238"/>
            <a:ext cx="196796" cy="1572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reccia in giù 24"/>
          <p:cNvSpPr/>
          <p:nvPr/>
        </p:nvSpPr>
        <p:spPr>
          <a:xfrm>
            <a:off x="6838120" y="4604228"/>
            <a:ext cx="196796" cy="1559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reccia in giù 25"/>
          <p:cNvSpPr/>
          <p:nvPr/>
        </p:nvSpPr>
        <p:spPr>
          <a:xfrm flipV="1">
            <a:off x="5091361" y="4056300"/>
            <a:ext cx="196796" cy="1572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reccia in giù 27"/>
          <p:cNvSpPr/>
          <p:nvPr/>
        </p:nvSpPr>
        <p:spPr>
          <a:xfrm>
            <a:off x="3450996" y="6264311"/>
            <a:ext cx="196796" cy="1559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Freccia in giù 28"/>
          <p:cNvSpPr/>
          <p:nvPr/>
        </p:nvSpPr>
        <p:spPr>
          <a:xfrm flipV="1">
            <a:off x="6863387" y="6263080"/>
            <a:ext cx="196796" cy="1572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7950064" y="1641146"/>
            <a:ext cx="361578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Sostanzialmente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 emerso che la chirurgia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bariatrica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può indurre lo spostamento del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microbioma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verso un aspetto più sano e “snello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nella sua 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composizione, correggendo l'abbondanza relativa di</a:t>
            </a:r>
          </a:p>
          <a:p>
            <a:pPr algn="ctr"/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Firmicutes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Bacterioidetes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Proteobacteria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</a:p>
          <a:p>
            <a:pPr algn="ctr"/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Verrucomicrobia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Questi quattro phyla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sono determinanti nel loro equilibrio e come si evidenzia influenzano e modulano la 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risposta alla chirurgia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bariatrica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ttangolo 7"/>
          <p:cNvSpPr/>
          <p:nvPr/>
        </p:nvSpPr>
        <p:spPr>
          <a:xfrm>
            <a:off x="7950064" y="5926191"/>
            <a:ext cx="3987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Wang</a:t>
            </a:r>
            <a:r>
              <a:rPr lang="it-IT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FG, Bai RX, </a:t>
            </a:r>
            <a:r>
              <a:rPr lang="it-IT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</a:t>
            </a:r>
            <a:r>
              <a:rPr lang="it-IT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WM, et al. </a:t>
            </a:r>
            <a:r>
              <a:rPr lang="it-IT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Differential</a:t>
            </a:r>
            <a:r>
              <a:rPr lang="it-IT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composition</a:t>
            </a:r>
            <a:r>
              <a:rPr lang="it-IT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gut</a:t>
            </a:r>
            <a:r>
              <a:rPr lang="it-IT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microbiota</a:t>
            </a:r>
            <a:r>
              <a:rPr lang="it-IT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among</a:t>
            </a:r>
            <a:r>
              <a:rPr lang="it-IT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healthy</a:t>
            </a:r>
            <a:r>
              <a:rPr lang="it-IT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volunteers</a:t>
            </a:r>
            <a:r>
              <a:rPr lang="it-IT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morbidly</a:t>
            </a:r>
            <a:r>
              <a:rPr lang="it-IT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obese </a:t>
            </a:r>
            <a:r>
              <a:rPr lang="it-IT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  <a:r>
              <a:rPr lang="it-IT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postbariatric</a:t>
            </a:r>
            <a:r>
              <a:rPr lang="it-IT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surgery</a:t>
            </a:r>
            <a:r>
              <a:rPr lang="it-IT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  <a:r>
              <a:rPr lang="it-IT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it-IT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</a:t>
            </a:r>
            <a:r>
              <a:rPr lang="it-IT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</a:t>
            </a:r>
            <a:r>
              <a:rPr lang="it-IT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2019; 17: 2268–2278</a:t>
            </a:r>
          </a:p>
        </p:txBody>
      </p:sp>
    </p:spTree>
    <p:extLst>
      <p:ext uri="{BB962C8B-B14F-4D97-AF65-F5344CB8AC3E}">
        <p14:creationId xmlns:p14="http://schemas.microsoft.com/office/powerpoint/2010/main" val="8204285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2494579" y="2846737"/>
            <a:ext cx="561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solidFill>
                <a:srgbClr val="0000CC"/>
              </a:solidFill>
            </a:endParaRPr>
          </a:p>
        </p:txBody>
      </p:sp>
      <p:sp>
        <p:nvSpPr>
          <p:cNvPr id="57347" name="Line 3"/>
          <p:cNvSpPr>
            <a:spLocks noChangeShapeType="1"/>
          </p:cNvSpPr>
          <p:nvPr/>
        </p:nvSpPr>
        <p:spPr bwMode="auto">
          <a:xfrm>
            <a:off x="2659682" y="1797401"/>
            <a:ext cx="165100" cy="635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>
              <a:solidFill>
                <a:srgbClr val="0000CC"/>
              </a:solidFill>
            </a:endParaRPr>
          </a:p>
        </p:txBody>
      </p:sp>
      <p:sp>
        <p:nvSpPr>
          <p:cNvPr id="57350" name="Line 13"/>
          <p:cNvSpPr>
            <a:spLocks noChangeShapeType="1"/>
          </p:cNvSpPr>
          <p:nvPr/>
        </p:nvSpPr>
        <p:spPr bwMode="auto">
          <a:xfrm>
            <a:off x="2659682" y="1754538"/>
            <a:ext cx="165100" cy="635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>
              <a:solidFill>
                <a:srgbClr val="0000CC"/>
              </a:solidFill>
            </a:endParaRPr>
          </a:p>
        </p:txBody>
      </p:sp>
      <p:sp>
        <p:nvSpPr>
          <p:cNvPr id="57351" name="Rectangle 14"/>
          <p:cNvSpPr>
            <a:spLocks noChangeArrowheads="1"/>
          </p:cNvSpPr>
          <p:nvPr/>
        </p:nvSpPr>
        <p:spPr bwMode="auto">
          <a:xfrm>
            <a:off x="335360" y="1754538"/>
            <a:ext cx="6290727" cy="496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899" indent="-342899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endParaRPr lang="it-IT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79147" y="176448"/>
            <a:ext cx="11521280" cy="1323439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CHIRURGIA METABOLICA E  ALTERAZIONI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MICROBIOTA  </a:t>
            </a:r>
            <a:endParaRPr lang="it-I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089262" y="1927329"/>
            <a:ext cx="47440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composizione del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microbiota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intestinale di un soggetto affetto da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obesità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differisce da quella di un soggetto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magro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nel primo i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firmicuti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sono prevalenti rispetto ai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batterioidi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it-I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Tuttavia, dopo by-pass gastrico, questo pattern microbico subisce una profonda alterazione, consistente in una riduzione del rapporto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firmicuti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batterioidi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in un aumento dei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gammaproteobatteri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(ad es. Escherichia coli) </a:t>
            </a:r>
          </a:p>
        </p:txBody>
      </p:sp>
      <p:sp>
        <p:nvSpPr>
          <p:cNvPr id="2" name="Rettangolo 1"/>
          <p:cNvSpPr/>
          <p:nvPr/>
        </p:nvSpPr>
        <p:spPr>
          <a:xfrm>
            <a:off x="3578087" y="503211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239787" y="623119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Turnbaugh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PJ,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Hamady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M,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Yatsunenko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T, et al. A core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gut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microbiome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obese and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lean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twins. Nature 2009;457:480-4. </a:t>
            </a:r>
          </a:p>
        </p:txBody>
      </p:sp>
      <p:sp>
        <p:nvSpPr>
          <p:cNvPr id="5" name="Rettangolo 4"/>
          <p:cNvSpPr/>
          <p:nvPr/>
        </p:nvSpPr>
        <p:spPr>
          <a:xfrm>
            <a:off x="689113" y="461507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aumento dei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batterioidi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è stato associato nell’uomo a una riduzione del tessuto adiposo e della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leptina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Nell’animale è riscontrabile anche un incremento di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Faecalibacterium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prausnitzii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direttamente correlabile a una riduzione dei livelli ematici di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lipopolisaccaridi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(LPS) e di alcuni marcatori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dell’infiammazione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(PCR e IL-6)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13" y="1803232"/>
            <a:ext cx="5946221" cy="260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2911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2494579" y="2846737"/>
            <a:ext cx="561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solidFill>
                <a:srgbClr val="0000CC"/>
              </a:solidFill>
            </a:endParaRPr>
          </a:p>
        </p:txBody>
      </p:sp>
      <p:sp>
        <p:nvSpPr>
          <p:cNvPr id="57347" name="Line 3"/>
          <p:cNvSpPr>
            <a:spLocks noChangeShapeType="1"/>
          </p:cNvSpPr>
          <p:nvPr/>
        </p:nvSpPr>
        <p:spPr bwMode="auto">
          <a:xfrm>
            <a:off x="2659682" y="1797401"/>
            <a:ext cx="165100" cy="635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>
              <a:solidFill>
                <a:srgbClr val="0000CC"/>
              </a:solidFill>
            </a:endParaRPr>
          </a:p>
        </p:txBody>
      </p:sp>
      <p:sp>
        <p:nvSpPr>
          <p:cNvPr id="57350" name="Line 13"/>
          <p:cNvSpPr>
            <a:spLocks noChangeShapeType="1"/>
          </p:cNvSpPr>
          <p:nvPr/>
        </p:nvSpPr>
        <p:spPr bwMode="auto">
          <a:xfrm>
            <a:off x="2659682" y="1754538"/>
            <a:ext cx="165100" cy="635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>
              <a:solidFill>
                <a:srgbClr val="0000CC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79147" y="176448"/>
            <a:ext cx="11521280" cy="584775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MECCANISMI : ALTERAZIONI DEL MICROBIOTA  </a:t>
            </a:r>
            <a:endParaRPr lang="it-I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578087" y="503211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33754" y="993913"/>
            <a:ext cx="545989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 topo, dopo by-pass gastrico, il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microbiota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intestinale (caratterizzato da un aumento delle specie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Akkermansia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Escherichia indipendente dalla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restrizione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calorica e dal calo ponderale)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determina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una riduzione del peso e del grasso corporeo una volta che viene trasferito in animali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germ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-free. Questo risultato è da riferirsi, almeno in parte, all’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aumentata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produzione di acidi grassi a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catena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corta (short-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chain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fatty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acids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SCFA), derivante dalla maggior fermentazione microbica dei polisaccaridi </a:t>
            </a:r>
          </a:p>
        </p:txBody>
      </p:sp>
      <p:sp>
        <p:nvSpPr>
          <p:cNvPr id="6" name="Rettangolo 5"/>
          <p:cNvSpPr/>
          <p:nvPr/>
        </p:nvSpPr>
        <p:spPr>
          <a:xfrm>
            <a:off x="6093649" y="613014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Liou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AP1,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Paziuk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M,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Luevano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JM Jr, et al.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Conserved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shifts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gut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microbiota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due to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gastric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bypass reduce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host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adiposity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Sci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Transl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2013;5:178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179" y="4375440"/>
            <a:ext cx="2407815" cy="220433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2" name="Picture 2" descr="News - Medicina e Informazione Web T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991" y="1487821"/>
            <a:ext cx="4569227" cy="281769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90879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2494579" y="2846737"/>
            <a:ext cx="561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solidFill>
                <a:srgbClr val="0000CC"/>
              </a:solidFill>
            </a:endParaRPr>
          </a:p>
        </p:txBody>
      </p:sp>
      <p:sp>
        <p:nvSpPr>
          <p:cNvPr id="57347" name="Line 3"/>
          <p:cNvSpPr>
            <a:spLocks noChangeShapeType="1"/>
          </p:cNvSpPr>
          <p:nvPr/>
        </p:nvSpPr>
        <p:spPr bwMode="auto">
          <a:xfrm>
            <a:off x="2659682" y="1797401"/>
            <a:ext cx="165100" cy="635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>
              <a:solidFill>
                <a:srgbClr val="0000CC"/>
              </a:solidFill>
            </a:endParaRPr>
          </a:p>
        </p:txBody>
      </p:sp>
      <p:sp>
        <p:nvSpPr>
          <p:cNvPr id="57350" name="Line 13"/>
          <p:cNvSpPr>
            <a:spLocks noChangeShapeType="1"/>
          </p:cNvSpPr>
          <p:nvPr/>
        </p:nvSpPr>
        <p:spPr bwMode="auto">
          <a:xfrm>
            <a:off x="2659682" y="1754538"/>
            <a:ext cx="165100" cy="635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>
              <a:solidFill>
                <a:srgbClr val="0000CC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79147" y="176448"/>
            <a:ext cx="11521280" cy="584775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MECCANISMI : ALTERAZIONI DEL MICROBIOTA  </a:t>
            </a:r>
            <a:endParaRPr lang="it-I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341749" y="626428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Tazoe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H,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Otomo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Y,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Karaki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S, et al.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Expression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short-chain fatty acid receptor GPR41 in the human colon. Biomed Res 2009;30:149-56</a:t>
            </a:r>
            <a:endParaRPr lang="it-IT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850209" y="1273437"/>
            <a:ext cx="478196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modelli animali si è dimostrato come il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microbiota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possa estrarre calorie durante questo processo metabolico e che gli SCFA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(acidi grassi a catena corta ) vengono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utilizzati come substrati per la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gluconeogenesi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la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lipogenesi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inoltre sono potenzialmente in grado di aumentare la sensibilità all’insulina, la funzione mitocondriale e la spesa energetica 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Gli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SCFA, infine, interagiscono con le cellule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enteroendocrine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colon, attraverso i recettori FFAR3 (free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fatty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acid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receptor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3) stimolando la secrezione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degli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ormoni intestinali PYY e GLP1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223" y="1266649"/>
            <a:ext cx="6202204" cy="430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7431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2494579" y="2846737"/>
            <a:ext cx="561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solidFill>
                <a:srgbClr val="0000CC"/>
              </a:solidFill>
            </a:endParaRPr>
          </a:p>
        </p:txBody>
      </p:sp>
      <p:sp>
        <p:nvSpPr>
          <p:cNvPr id="57347" name="Line 3"/>
          <p:cNvSpPr>
            <a:spLocks noChangeShapeType="1"/>
          </p:cNvSpPr>
          <p:nvPr/>
        </p:nvSpPr>
        <p:spPr bwMode="auto">
          <a:xfrm>
            <a:off x="2659682" y="1797401"/>
            <a:ext cx="165100" cy="635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>
              <a:solidFill>
                <a:srgbClr val="0000CC"/>
              </a:solidFill>
            </a:endParaRPr>
          </a:p>
        </p:txBody>
      </p:sp>
      <p:sp>
        <p:nvSpPr>
          <p:cNvPr id="57350" name="Line 13"/>
          <p:cNvSpPr>
            <a:spLocks noChangeShapeType="1"/>
          </p:cNvSpPr>
          <p:nvPr/>
        </p:nvSpPr>
        <p:spPr bwMode="auto">
          <a:xfrm>
            <a:off x="2659682" y="1754538"/>
            <a:ext cx="165100" cy="635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>
              <a:solidFill>
                <a:srgbClr val="0000CC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79147" y="176448"/>
            <a:ext cx="11521280" cy="584775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MECCANISMI : ALTERAZIONI DEL MICROBIOTA  </a:t>
            </a:r>
            <a:endParaRPr lang="it-I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79147" y="909288"/>
            <a:ext cx="616226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Dopo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chirurgia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metabolica i livelli di acidi biliari rimangono elevati per anni e questo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potrebbe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avere un ruolo nell’ipertrofia dell’intestino tenue prossimale, nella secrezione di ormoni anoressigeni, nel controllo della spesa energetica e nei cambiamenti nel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microbiota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intestinale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Dopo by-pass gastrico, la bile rilasciata dall’ampolla di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Vater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livello duodenale, scende lungo il tratto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biliopancreatico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almeno 50 cm prima di venire a contatto con gli alimenti nel tratto comune. Gli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biliari, nel tratto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biliopancreatico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sono in grado di agire come potenti molecole regolatori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nell’animale, infatti, dimostrano che possono stimolare alcuni recettori (G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protein-coupled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bile acid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receptor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GPBAR1) localizzati sulla superficie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basolaterale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(anti-luminale) delle cellule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enteroendocrine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L, suggerendo che la conseguente secrezione di GLP1 include meccanismi post-assorbitivi </a:t>
            </a:r>
          </a:p>
        </p:txBody>
      </p:sp>
      <p:sp>
        <p:nvSpPr>
          <p:cNvPr id="5" name="Rettangolo 4"/>
          <p:cNvSpPr/>
          <p:nvPr/>
        </p:nvSpPr>
        <p:spPr>
          <a:xfrm>
            <a:off x="6096000" y="6135667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Katsuma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S,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Hirasawa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Tsujimoto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G. Bile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acids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promote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glucagon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peptide-1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secretion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TGR5 in a murine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enteroendocrine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line STC-1.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Biochem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Biophys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2005;329:386-90</a:t>
            </a:r>
          </a:p>
        </p:txBody>
      </p:sp>
      <p:pic>
        <p:nvPicPr>
          <p:cNvPr id="8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13424" y="909288"/>
            <a:ext cx="711707" cy="130759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415" y="1573925"/>
            <a:ext cx="2380139" cy="374904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" name="Rettangolo 1"/>
          <p:cNvSpPr/>
          <p:nvPr/>
        </p:nvSpPr>
        <p:spPr>
          <a:xfrm>
            <a:off x="7527235" y="53169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it-IT" b="1" i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Città di Lecce Hospital- </a:t>
            </a:r>
          </a:p>
          <a:p>
            <a:pPr lvl="0"/>
            <a:r>
              <a:rPr lang="it-IT" b="1" i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Responsabile  Dott.  Francesco G. Biondo </a:t>
            </a:r>
          </a:p>
        </p:txBody>
      </p:sp>
    </p:spTree>
    <p:extLst>
      <p:ext uri="{BB962C8B-B14F-4D97-AF65-F5344CB8AC3E}">
        <p14:creationId xmlns:p14="http://schemas.microsoft.com/office/powerpoint/2010/main" val="352726824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728890" y="743377"/>
            <a:ext cx="3941745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microbiota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umano è la comunità di microrganismi (batteri, funghi, virus etc.) che vivono in simbiosi con il corpo ospite.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Il corpo contiene almeno 1000 specie diverse di batteri noti che contengono 150 volte più geni di quelli che si trovano nell'intero genoma umano.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169426" y="3514043"/>
            <a:ext cx="463826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Nell'intestino adulto sono presenti in totale circa 10^14 cellule batteriche, che sono dieci volte il numero di cellule umane nel corpo. I loro genomi combinati (noti come </a:t>
            </a:r>
            <a:r>
              <a:rPr kumimoji="0" lang="it-IT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microbioma</a:t>
            </a:r>
            <a:r>
              <a:rPr kumimoji="0" lang="it-IT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contengono oltre 5 milioni di geni, superando così il potenziale genetico dell'ospite di due ordini di grandezza. Questo ampio arsenale di prodotti genici offre una vasta gamma di attività biochimiche e metaboliche a complemento della fisiologia dell'ospite.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tangolo 1"/>
          <p:cNvSpPr>
            <a:spLocks noChangeArrowheads="1"/>
          </p:cNvSpPr>
          <p:nvPr/>
        </p:nvSpPr>
        <p:spPr bwMode="auto">
          <a:xfrm>
            <a:off x="9870298" y="6499475"/>
            <a:ext cx="27813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kumimoji="0" lang="it-IT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Blaser</a:t>
            </a: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  2012</a:t>
            </a:r>
          </a:p>
        </p:txBody>
      </p:sp>
      <p:sp>
        <p:nvSpPr>
          <p:cNvPr id="8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 txBox="1">
            <a:spLocks/>
          </p:cNvSpPr>
          <p:nvPr/>
        </p:nvSpPr>
        <p:spPr>
          <a:xfrm>
            <a:off x="700328" y="137848"/>
            <a:ext cx="7169426" cy="248783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dirty="0" smtClean="0">
                <a:solidFill>
                  <a:srgbClr val="FF0000"/>
                </a:solidFill>
              </a:rPr>
              <a:t>MICROBIOTA REVOLUTION 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681" y="1168382"/>
            <a:ext cx="5714474" cy="3915321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2494579" y="2846737"/>
            <a:ext cx="561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solidFill>
                <a:srgbClr val="0000CC"/>
              </a:solidFill>
            </a:endParaRPr>
          </a:p>
        </p:txBody>
      </p:sp>
      <p:sp>
        <p:nvSpPr>
          <p:cNvPr id="57347" name="Line 3"/>
          <p:cNvSpPr>
            <a:spLocks noChangeShapeType="1"/>
          </p:cNvSpPr>
          <p:nvPr/>
        </p:nvSpPr>
        <p:spPr bwMode="auto">
          <a:xfrm>
            <a:off x="2659682" y="1797401"/>
            <a:ext cx="165100" cy="635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>
              <a:solidFill>
                <a:srgbClr val="0000CC"/>
              </a:solidFill>
            </a:endParaRPr>
          </a:p>
        </p:txBody>
      </p:sp>
      <p:sp>
        <p:nvSpPr>
          <p:cNvPr id="57350" name="Line 13"/>
          <p:cNvSpPr>
            <a:spLocks noChangeShapeType="1"/>
          </p:cNvSpPr>
          <p:nvPr/>
        </p:nvSpPr>
        <p:spPr bwMode="auto">
          <a:xfrm>
            <a:off x="2659682" y="1754538"/>
            <a:ext cx="165100" cy="635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>
              <a:solidFill>
                <a:srgbClr val="0000CC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79147" y="176448"/>
            <a:ext cx="11521280" cy="584775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CONCLUSIONI   </a:t>
            </a:r>
            <a:endParaRPr lang="it-I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096000" y="5934251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Katsuma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S,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Hirasawa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Tsujimoto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G. Bile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acids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promote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glucagon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peptide-1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secretion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TGR5 in a murine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enteroendocrine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line STC-1.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Biochem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Biophys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 </a:t>
            </a:r>
            <a:r>
              <a:rPr lang="it-IT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</a:t>
            </a:r>
            <a:r>
              <a: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2005;329:386-90</a:t>
            </a:r>
          </a:p>
        </p:txBody>
      </p:sp>
      <p:sp>
        <p:nvSpPr>
          <p:cNvPr id="2" name="Rettangolo 1"/>
          <p:cNvSpPr/>
          <p:nvPr/>
        </p:nvSpPr>
        <p:spPr>
          <a:xfrm>
            <a:off x="1111247" y="121871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Nell’insieme questi dati sottolineano il ruolo che possono avere gli acidi biliari e non solo nel processo di adattamento intestinale successivo a chirurgia metabolica. </a:t>
            </a:r>
          </a:p>
        </p:txBody>
      </p:sp>
      <p:sp>
        <p:nvSpPr>
          <p:cNvPr id="4" name="Rettangolo 3"/>
          <p:cNvSpPr/>
          <p:nvPr/>
        </p:nvSpPr>
        <p:spPr>
          <a:xfrm>
            <a:off x="289612" y="2425598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E’ possibile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ipotizzare che la mucosa dell’intestino tenue sia protetta dall’elevato flusso di acidi biliari nel tratto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biliopancreatico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(escluso agli alimenti) attraverso la crescita di componenti specifici del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microbiota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intestinale (come i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batterioidi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che aumentano dopo chirurgia metabolica) in grado di convertire rapidamente gli acidi biliari primari in secondari, di più facile assorbimento. 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meccanismo attraverso il quale si verifica questo processo è poco chiaro, tuttavia il risultato finale è rappresentato da importanti effetti metabolici (calo ponderale, miglioramento del controllo glicemico, pressorio e della risposta infiammatoria) ragionevolmente conseguenti alle variazioni della comunità microbica</a:t>
            </a:r>
          </a:p>
        </p:txBody>
      </p:sp>
      <p:pic>
        <p:nvPicPr>
          <p:cNvPr id="10" name="Picture 2" descr="Shifts in gut microbiota and their metabolites induced by bariatric surgery.  Impact of factors shaping gut microbiota on bariatric surgery outcomes |  Reviews in Endocrine and Metabolic Disord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415" y="1680375"/>
            <a:ext cx="5494129" cy="368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72163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Line 3"/>
          <p:cNvSpPr>
            <a:spLocks noChangeShapeType="1"/>
          </p:cNvSpPr>
          <p:nvPr/>
        </p:nvSpPr>
        <p:spPr bwMode="auto">
          <a:xfrm>
            <a:off x="2659682" y="1797401"/>
            <a:ext cx="165100" cy="635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>
              <a:solidFill>
                <a:srgbClr val="0000CC"/>
              </a:solidFill>
            </a:endParaRPr>
          </a:p>
        </p:txBody>
      </p:sp>
      <p:sp>
        <p:nvSpPr>
          <p:cNvPr id="57350" name="Line 13"/>
          <p:cNvSpPr>
            <a:spLocks noChangeShapeType="1"/>
          </p:cNvSpPr>
          <p:nvPr/>
        </p:nvSpPr>
        <p:spPr bwMode="auto">
          <a:xfrm>
            <a:off x="2659682" y="1754538"/>
            <a:ext cx="165100" cy="635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>
              <a:solidFill>
                <a:srgbClr val="0000CC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79147" y="176448"/>
            <a:ext cx="11521280" cy="584775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CONCLUSIONI   </a:t>
            </a:r>
            <a:endParaRPr lang="it-I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47" y="1280289"/>
            <a:ext cx="5656414" cy="1975334"/>
          </a:xfrm>
          <a:prstGeom prst="rect">
            <a:avLst/>
          </a:prstGeom>
        </p:spPr>
      </p:pic>
      <p:sp>
        <p:nvSpPr>
          <p:cNvPr id="10" name="Freccia in giù 9"/>
          <p:cNvSpPr/>
          <p:nvPr/>
        </p:nvSpPr>
        <p:spPr>
          <a:xfrm>
            <a:off x="1320813" y="3341625"/>
            <a:ext cx="185530" cy="603048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25159" y="4203048"/>
            <a:ext cx="21623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Differenze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microbiota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intestinale tra individui 10,6 anni dopo l’intervento chirurgico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3302826" y="4203048"/>
            <a:ext cx="26504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gruppo di confronto che includeva individui con obesità grave che non avevano ricevuto un intervento di chirurgia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bariatrica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ccia in giù 18"/>
          <p:cNvSpPr/>
          <p:nvPr/>
        </p:nvSpPr>
        <p:spPr>
          <a:xfrm>
            <a:off x="3847228" y="3341625"/>
            <a:ext cx="185530" cy="603048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6" name="Diagramma 15"/>
          <p:cNvGraphicFramePr/>
          <p:nvPr>
            <p:extLst>
              <p:ext uri="{D42A27DB-BD31-4B8C-83A1-F6EECF244321}">
                <p14:modId xmlns:p14="http://schemas.microsoft.com/office/powerpoint/2010/main" val="973640328"/>
              </p:ext>
            </p:extLst>
          </p:nvPr>
        </p:nvGraphicFramePr>
        <p:xfrm>
          <a:off x="5835797" y="1451251"/>
          <a:ext cx="6681465" cy="4790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6971782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Line 3"/>
          <p:cNvSpPr>
            <a:spLocks noChangeShapeType="1"/>
          </p:cNvSpPr>
          <p:nvPr/>
        </p:nvSpPr>
        <p:spPr bwMode="auto">
          <a:xfrm>
            <a:off x="2659682" y="1797401"/>
            <a:ext cx="165100" cy="635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>
              <a:solidFill>
                <a:srgbClr val="0000CC"/>
              </a:solidFill>
            </a:endParaRPr>
          </a:p>
        </p:txBody>
      </p:sp>
      <p:sp>
        <p:nvSpPr>
          <p:cNvPr id="57350" name="Line 13"/>
          <p:cNvSpPr>
            <a:spLocks noChangeShapeType="1"/>
          </p:cNvSpPr>
          <p:nvPr/>
        </p:nvSpPr>
        <p:spPr bwMode="auto">
          <a:xfrm>
            <a:off x="2659682" y="1754538"/>
            <a:ext cx="165100" cy="635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>
              <a:solidFill>
                <a:srgbClr val="0000CC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79147" y="176448"/>
            <a:ext cx="11521280" cy="584775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CONCLUSIONI   </a:t>
            </a:r>
            <a:endParaRPr lang="it-I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Diagramma 10"/>
          <p:cNvGraphicFramePr/>
          <p:nvPr>
            <p:extLst>
              <p:ext uri="{D42A27DB-BD31-4B8C-83A1-F6EECF244321}">
                <p14:modId xmlns:p14="http://schemas.microsoft.com/office/powerpoint/2010/main" val="2123614730"/>
              </p:ext>
            </p:extLst>
          </p:nvPr>
        </p:nvGraphicFramePr>
        <p:xfrm>
          <a:off x="0" y="424070"/>
          <a:ext cx="12192000" cy="4943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Immagin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3953" y="4241887"/>
            <a:ext cx="4822920" cy="257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5591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9905" y="374639"/>
            <a:ext cx="4526280" cy="3227514"/>
          </a:xfrm>
        </p:spPr>
        <p:txBody>
          <a:bodyPr/>
          <a:lstStyle/>
          <a:p>
            <a:r>
              <a:rPr lang="it-IT" dirty="0"/>
              <a:t>Grazie</a:t>
            </a:r>
          </a:p>
        </p:txBody>
      </p:sp>
      <p:sp>
        <p:nvSpPr>
          <p:cNvPr id="4" name="Rettangolo 3"/>
          <p:cNvSpPr/>
          <p:nvPr/>
        </p:nvSpPr>
        <p:spPr>
          <a:xfrm>
            <a:off x="7315200" y="5198234"/>
            <a:ext cx="3697688" cy="52322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it-IT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medfinelli@gmail.com </a:t>
            </a:r>
            <a:r>
              <a:rPr lang="it-IT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1"/>
          <p:cNvSpPr>
            <a:spLocks noChangeArrowheads="1"/>
          </p:cNvSpPr>
          <p:nvPr/>
        </p:nvSpPr>
        <p:spPr bwMode="auto">
          <a:xfrm>
            <a:off x="2101229" y="5759811"/>
            <a:ext cx="27813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Cho</a:t>
            </a:r>
            <a: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&amp; </a:t>
            </a:r>
            <a:r>
              <a:rPr kumimoji="0" lang="it-IT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Blaser</a:t>
            </a:r>
            <a: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  2012</a:t>
            </a:r>
          </a:p>
        </p:txBody>
      </p:sp>
      <p:sp>
        <p:nvSpPr>
          <p:cNvPr id="8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 txBox="1">
            <a:spLocks/>
          </p:cNvSpPr>
          <p:nvPr/>
        </p:nvSpPr>
        <p:spPr>
          <a:xfrm>
            <a:off x="2237580" y="0"/>
            <a:ext cx="7169426" cy="248783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dirty="0" smtClean="0">
                <a:solidFill>
                  <a:srgbClr val="FF0000"/>
                </a:solidFill>
              </a:rPr>
              <a:t>MICROBIOTA INTESTINALE 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0" y="634738"/>
            <a:ext cx="10498825" cy="607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387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 txBox="1">
            <a:spLocks/>
          </p:cNvSpPr>
          <p:nvPr/>
        </p:nvSpPr>
        <p:spPr>
          <a:xfrm>
            <a:off x="1879771" y="0"/>
            <a:ext cx="8390663" cy="248783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dirty="0" smtClean="0">
                <a:solidFill>
                  <a:srgbClr val="FF0000"/>
                </a:solidFill>
              </a:rPr>
              <a:t>COMPOSIZIONE DELLA MICROFLORA INTESTINALE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854482" y="1746520"/>
            <a:ext cx="4048821" cy="3290003"/>
          </a:xfrm>
          <a:prstGeom prst="rect">
            <a:avLst/>
          </a:prstGeom>
        </p:spPr>
        <p:txBody>
          <a:bodyPr vert="horz" wrap="square" lIns="0" tIns="240665" rIns="0" bIns="0" rtlCol="0">
            <a:spAutoFit/>
          </a:bodyPr>
          <a:lstStyle/>
          <a:p>
            <a:pPr marL="12700">
              <a:spcBef>
                <a:spcPts val="1895"/>
              </a:spcBef>
            </a:pPr>
            <a:r>
              <a:rPr sz="2800" b="1" i="1" spc="-5" dirty="0">
                <a:solidFill>
                  <a:srgbClr val="FF3300"/>
                </a:solidFill>
                <a:latin typeface="Comic Sans MS"/>
                <a:cs typeface="Comic Sans MS"/>
              </a:rPr>
              <a:t>Firmicutes</a:t>
            </a:r>
            <a:r>
              <a:rPr sz="2800" b="1" i="1" spc="-20" dirty="0">
                <a:solidFill>
                  <a:srgbClr val="FF3300"/>
                </a:solidFill>
                <a:latin typeface="Comic Sans MS"/>
                <a:cs typeface="Comic Sans MS"/>
              </a:rPr>
              <a:t> </a:t>
            </a:r>
            <a:r>
              <a:rPr sz="2800" b="1" i="1" spc="-10" dirty="0">
                <a:solidFill>
                  <a:srgbClr val="FF3300"/>
                </a:solidFill>
                <a:latin typeface="Comic Sans MS"/>
                <a:cs typeface="Comic Sans MS"/>
              </a:rPr>
              <a:t>(51</a:t>
            </a:r>
            <a:r>
              <a:rPr sz="2800" b="1" i="1" spc="-10" dirty="0" smtClean="0">
                <a:solidFill>
                  <a:srgbClr val="FF3300"/>
                </a:solidFill>
                <a:latin typeface="Comic Sans MS"/>
                <a:cs typeface="Comic Sans MS"/>
              </a:rPr>
              <a:t>%)</a:t>
            </a:r>
            <a:endParaRPr lang="it-IT" sz="2800" dirty="0" smtClean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59690" lvl="0">
              <a:spcBef>
                <a:spcPts val="1660"/>
              </a:spcBef>
            </a:pPr>
            <a:r>
              <a:rPr lang="it-IT" sz="2500" b="1" i="1" spc="-25" dirty="0" smtClean="0">
                <a:latin typeface="Times New Roman"/>
                <a:cs typeface="Times New Roman"/>
              </a:rPr>
              <a:t>Producono </a:t>
            </a:r>
            <a:r>
              <a:rPr lang="it-IT" sz="2500" b="1" i="1" spc="-60" dirty="0" smtClean="0">
                <a:latin typeface="Times New Roman"/>
                <a:cs typeface="Times New Roman"/>
              </a:rPr>
              <a:t> </a:t>
            </a:r>
            <a:r>
              <a:rPr lang="it-IT" sz="2500" b="1" i="1" spc="-25" dirty="0" smtClean="0">
                <a:latin typeface="Times New Roman"/>
                <a:cs typeface="Times New Roman"/>
              </a:rPr>
              <a:t>butirrato </a:t>
            </a:r>
          </a:p>
          <a:p>
            <a:pPr marL="12700" marR="5080" lvl="0">
              <a:lnSpc>
                <a:spcPts val="2880"/>
              </a:lnSpc>
              <a:spcBef>
                <a:spcPts val="325"/>
              </a:spcBef>
            </a:pPr>
            <a:r>
              <a:rPr lang="it-IT" sz="2500" b="1" i="1" spc="-40" dirty="0">
                <a:latin typeface="Times New Roman"/>
                <a:cs typeface="Times New Roman"/>
              </a:rPr>
              <a:t>attraverso </a:t>
            </a:r>
            <a:r>
              <a:rPr lang="it-IT" sz="2500" b="1" i="1" spc="-90" dirty="0">
                <a:latin typeface="Times New Roman"/>
                <a:cs typeface="Times New Roman"/>
              </a:rPr>
              <a:t>la </a:t>
            </a:r>
            <a:r>
              <a:rPr lang="it-IT" sz="2500" b="1" i="1" spc="-85" dirty="0">
                <a:latin typeface="Times New Roman"/>
                <a:cs typeface="Times New Roman"/>
              </a:rPr>
              <a:t> </a:t>
            </a:r>
            <a:r>
              <a:rPr lang="it-IT" sz="2500" b="1" i="1" spc="10" dirty="0">
                <a:latin typeface="Times New Roman"/>
                <a:cs typeface="Times New Roman"/>
              </a:rPr>
              <a:t>metabolizzazione </a:t>
            </a:r>
            <a:r>
              <a:rPr lang="it-IT" sz="2500" b="1" i="1" spc="15" dirty="0">
                <a:latin typeface="Times New Roman"/>
                <a:cs typeface="Times New Roman"/>
              </a:rPr>
              <a:t>dei </a:t>
            </a:r>
            <a:r>
              <a:rPr lang="it-IT" sz="2500" b="1" i="1" spc="-610" dirty="0">
                <a:latin typeface="Times New Roman"/>
                <a:cs typeface="Times New Roman"/>
              </a:rPr>
              <a:t> </a:t>
            </a:r>
            <a:r>
              <a:rPr lang="it-IT" sz="2500" b="1" i="1" spc="-35" dirty="0">
                <a:latin typeface="Times New Roman"/>
                <a:cs typeface="Times New Roman"/>
              </a:rPr>
              <a:t>carboidrati</a:t>
            </a:r>
            <a:r>
              <a:rPr lang="it-IT" sz="2500" b="1" i="1" spc="-85" dirty="0">
                <a:latin typeface="Times New Roman"/>
                <a:cs typeface="Times New Roman"/>
              </a:rPr>
              <a:t> </a:t>
            </a:r>
            <a:r>
              <a:rPr lang="it-IT" sz="2500" b="1" i="1" spc="15" dirty="0">
                <a:latin typeface="Times New Roman"/>
                <a:cs typeface="Times New Roman"/>
              </a:rPr>
              <a:t>complessi</a:t>
            </a:r>
            <a:endParaRPr lang="it-IT" sz="2500" dirty="0">
              <a:latin typeface="Times New Roman"/>
              <a:cs typeface="Times New Roman"/>
            </a:endParaRPr>
          </a:p>
          <a:p>
            <a:pPr marL="59690" lvl="0">
              <a:spcBef>
                <a:spcPts val="1660"/>
              </a:spcBef>
            </a:pPr>
            <a:endParaRPr lang="it-IT" sz="2500" dirty="0">
              <a:latin typeface="Times New Roman"/>
              <a:cs typeface="Times New Roman"/>
            </a:endParaRPr>
          </a:p>
          <a:p>
            <a:pPr marL="12700">
              <a:spcBef>
                <a:spcPts val="1895"/>
              </a:spcBef>
            </a:pPr>
            <a:endParaRPr sz="2500" dirty="0">
              <a:latin typeface="Times New Roman"/>
              <a:cs typeface="Times New Roman"/>
            </a:endParaRPr>
          </a:p>
        </p:txBody>
      </p:sp>
      <p:grpSp>
        <p:nvGrpSpPr>
          <p:cNvPr id="9" name="object 7"/>
          <p:cNvGrpSpPr/>
          <p:nvPr/>
        </p:nvGrpSpPr>
        <p:grpSpPr>
          <a:xfrm>
            <a:off x="1678219" y="1746520"/>
            <a:ext cx="8500745" cy="4532630"/>
            <a:chOff x="390525" y="1832038"/>
            <a:chExt cx="8500745" cy="4532630"/>
          </a:xfrm>
        </p:grpSpPr>
        <p:sp>
          <p:nvSpPr>
            <p:cNvPr id="10" name="object 8"/>
            <p:cNvSpPr/>
            <p:nvPr/>
          </p:nvSpPr>
          <p:spPr>
            <a:xfrm>
              <a:off x="395287" y="5445125"/>
              <a:ext cx="431800" cy="914400"/>
            </a:xfrm>
            <a:custGeom>
              <a:avLst/>
              <a:gdLst/>
              <a:ahLst/>
              <a:cxnLst/>
              <a:rect l="l" t="t" r="r" b="b"/>
              <a:pathLst>
                <a:path w="431800" h="914400">
                  <a:moveTo>
                    <a:pt x="169367" y="0"/>
                  </a:moveTo>
                  <a:lnTo>
                    <a:pt x="0" y="164680"/>
                  </a:lnTo>
                  <a:lnTo>
                    <a:pt x="151968" y="354838"/>
                  </a:lnTo>
                  <a:lnTo>
                    <a:pt x="100393" y="410844"/>
                  </a:lnTo>
                  <a:lnTo>
                    <a:pt x="244322" y="592112"/>
                  </a:lnTo>
                  <a:lnTo>
                    <a:pt x="200151" y="631405"/>
                  </a:lnTo>
                  <a:lnTo>
                    <a:pt x="431800" y="914400"/>
                  </a:lnTo>
                  <a:lnTo>
                    <a:pt x="295198" y="545122"/>
                  </a:lnTo>
                  <a:lnTo>
                    <a:pt x="331381" y="508292"/>
                  </a:lnTo>
                  <a:lnTo>
                    <a:pt x="220903" y="287743"/>
                  </a:lnTo>
                  <a:lnTo>
                    <a:pt x="257086" y="257390"/>
                  </a:lnTo>
                  <a:lnTo>
                    <a:pt x="16936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9"/>
            <p:cNvSpPr/>
            <p:nvPr/>
          </p:nvSpPr>
          <p:spPr>
            <a:xfrm>
              <a:off x="395287" y="5445125"/>
              <a:ext cx="431800" cy="914400"/>
            </a:xfrm>
            <a:custGeom>
              <a:avLst/>
              <a:gdLst/>
              <a:ahLst/>
              <a:cxnLst/>
              <a:rect l="l" t="t" r="r" b="b"/>
              <a:pathLst>
                <a:path w="431800" h="914400">
                  <a:moveTo>
                    <a:pt x="169367" y="0"/>
                  </a:moveTo>
                  <a:lnTo>
                    <a:pt x="257086" y="257390"/>
                  </a:lnTo>
                  <a:lnTo>
                    <a:pt x="220903" y="287743"/>
                  </a:lnTo>
                  <a:lnTo>
                    <a:pt x="331381" y="508292"/>
                  </a:lnTo>
                  <a:lnTo>
                    <a:pt x="295198" y="545122"/>
                  </a:lnTo>
                  <a:lnTo>
                    <a:pt x="431800" y="914400"/>
                  </a:lnTo>
                  <a:lnTo>
                    <a:pt x="200151" y="631405"/>
                  </a:lnTo>
                  <a:lnTo>
                    <a:pt x="244322" y="592112"/>
                  </a:lnTo>
                  <a:lnTo>
                    <a:pt x="100393" y="410844"/>
                  </a:lnTo>
                  <a:lnTo>
                    <a:pt x="151968" y="354838"/>
                  </a:lnTo>
                  <a:lnTo>
                    <a:pt x="0" y="164680"/>
                  </a:lnTo>
                  <a:lnTo>
                    <a:pt x="169367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0"/>
            <p:cNvSpPr/>
            <p:nvPr/>
          </p:nvSpPr>
          <p:spPr>
            <a:xfrm>
              <a:off x="8444992" y="5467858"/>
              <a:ext cx="441325" cy="843280"/>
            </a:xfrm>
            <a:custGeom>
              <a:avLst/>
              <a:gdLst/>
              <a:ahLst/>
              <a:cxnLst/>
              <a:rect l="l" t="t" r="r" b="b"/>
              <a:pathLst>
                <a:path w="441325" h="843279">
                  <a:moveTo>
                    <a:pt x="441071" y="0"/>
                  </a:moveTo>
                  <a:lnTo>
                    <a:pt x="204850" y="2285"/>
                  </a:lnTo>
                  <a:lnTo>
                    <a:pt x="183641" y="244830"/>
                  </a:lnTo>
                  <a:lnTo>
                    <a:pt x="107696" y="249770"/>
                  </a:lnTo>
                  <a:lnTo>
                    <a:pt x="86740" y="480288"/>
                  </a:lnTo>
                  <a:lnTo>
                    <a:pt x="27685" y="478231"/>
                  </a:lnTo>
                  <a:lnTo>
                    <a:pt x="0" y="842898"/>
                  </a:lnTo>
                  <a:lnTo>
                    <a:pt x="155955" y="481393"/>
                  </a:lnTo>
                  <a:lnTo>
                    <a:pt x="207517" y="479704"/>
                  </a:lnTo>
                  <a:lnTo>
                    <a:pt x="279780" y="243839"/>
                  </a:lnTo>
                  <a:lnTo>
                    <a:pt x="326898" y="246849"/>
                  </a:lnTo>
                  <a:lnTo>
                    <a:pt x="44107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11"/>
            <p:cNvSpPr/>
            <p:nvPr/>
          </p:nvSpPr>
          <p:spPr>
            <a:xfrm>
              <a:off x="8444992" y="5467858"/>
              <a:ext cx="441325" cy="843280"/>
            </a:xfrm>
            <a:custGeom>
              <a:avLst/>
              <a:gdLst/>
              <a:ahLst/>
              <a:cxnLst/>
              <a:rect l="l" t="t" r="r" b="b"/>
              <a:pathLst>
                <a:path w="441325" h="843279">
                  <a:moveTo>
                    <a:pt x="441071" y="0"/>
                  </a:moveTo>
                  <a:lnTo>
                    <a:pt x="326898" y="246849"/>
                  </a:lnTo>
                  <a:lnTo>
                    <a:pt x="279780" y="243839"/>
                  </a:lnTo>
                  <a:lnTo>
                    <a:pt x="207517" y="479704"/>
                  </a:lnTo>
                  <a:lnTo>
                    <a:pt x="155955" y="481393"/>
                  </a:lnTo>
                  <a:lnTo>
                    <a:pt x="0" y="842898"/>
                  </a:lnTo>
                  <a:lnTo>
                    <a:pt x="27685" y="478231"/>
                  </a:lnTo>
                  <a:lnTo>
                    <a:pt x="86740" y="480288"/>
                  </a:lnTo>
                  <a:lnTo>
                    <a:pt x="107696" y="249770"/>
                  </a:lnTo>
                  <a:lnTo>
                    <a:pt x="183641" y="244830"/>
                  </a:lnTo>
                  <a:lnTo>
                    <a:pt x="204850" y="2285"/>
                  </a:lnTo>
                  <a:lnTo>
                    <a:pt x="441071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bject 12"/>
            <p:cNvSpPr/>
            <p:nvPr/>
          </p:nvSpPr>
          <p:spPr>
            <a:xfrm>
              <a:off x="3492500" y="1836801"/>
              <a:ext cx="1871980" cy="792480"/>
            </a:xfrm>
            <a:custGeom>
              <a:avLst/>
              <a:gdLst/>
              <a:ahLst/>
              <a:cxnLst/>
              <a:rect l="l" t="t" r="r" b="b"/>
              <a:pathLst>
                <a:path w="1871979" h="792480">
                  <a:moveTo>
                    <a:pt x="1497329" y="0"/>
                  </a:moveTo>
                  <a:lnTo>
                    <a:pt x="1497329" y="197993"/>
                  </a:lnTo>
                  <a:lnTo>
                    <a:pt x="374396" y="197993"/>
                  </a:lnTo>
                  <a:lnTo>
                    <a:pt x="374396" y="0"/>
                  </a:lnTo>
                  <a:lnTo>
                    <a:pt x="0" y="395986"/>
                  </a:lnTo>
                  <a:lnTo>
                    <a:pt x="374396" y="792099"/>
                  </a:lnTo>
                  <a:lnTo>
                    <a:pt x="374396" y="594106"/>
                  </a:lnTo>
                  <a:lnTo>
                    <a:pt x="1497329" y="594106"/>
                  </a:lnTo>
                  <a:lnTo>
                    <a:pt x="1497329" y="792099"/>
                  </a:lnTo>
                  <a:lnTo>
                    <a:pt x="1871726" y="395986"/>
                  </a:lnTo>
                  <a:lnTo>
                    <a:pt x="1497329" y="0"/>
                  </a:lnTo>
                  <a:close/>
                </a:path>
              </a:pathLst>
            </a:custGeom>
            <a:solidFill>
              <a:srgbClr val="0099C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13"/>
            <p:cNvSpPr/>
            <p:nvPr/>
          </p:nvSpPr>
          <p:spPr>
            <a:xfrm>
              <a:off x="3492500" y="1836801"/>
              <a:ext cx="1871980" cy="792480"/>
            </a:xfrm>
            <a:custGeom>
              <a:avLst/>
              <a:gdLst/>
              <a:ahLst/>
              <a:cxnLst/>
              <a:rect l="l" t="t" r="r" b="b"/>
              <a:pathLst>
                <a:path w="1871979" h="792480">
                  <a:moveTo>
                    <a:pt x="0" y="395986"/>
                  </a:moveTo>
                  <a:lnTo>
                    <a:pt x="374396" y="0"/>
                  </a:lnTo>
                  <a:lnTo>
                    <a:pt x="374396" y="197993"/>
                  </a:lnTo>
                  <a:lnTo>
                    <a:pt x="1497329" y="197993"/>
                  </a:lnTo>
                  <a:lnTo>
                    <a:pt x="1497329" y="0"/>
                  </a:lnTo>
                  <a:lnTo>
                    <a:pt x="1871726" y="395986"/>
                  </a:lnTo>
                  <a:lnTo>
                    <a:pt x="1497329" y="792099"/>
                  </a:lnTo>
                  <a:lnTo>
                    <a:pt x="1497329" y="594106"/>
                  </a:lnTo>
                  <a:lnTo>
                    <a:pt x="374396" y="594106"/>
                  </a:lnTo>
                  <a:lnTo>
                    <a:pt x="374396" y="792099"/>
                  </a:lnTo>
                  <a:lnTo>
                    <a:pt x="0" y="395986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" name="object 5"/>
          <p:cNvSpPr txBox="1"/>
          <p:nvPr/>
        </p:nvSpPr>
        <p:spPr>
          <a:xfrm>
            <a:off x="7099243" y="1945541"/>
            <a:ext cx="4072339" cy="24949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i="1" spc="-10" dirty="0">
                <a:solidFill>
                  <a:srgbClr val="FF3300"/>
                </a:solidFill>
                <a:latin typeface="Comic Sans MS"/>
                <a:cs typeface="Comic Sans MS"/>
              </a:rPr>
              <a:t>Bacteroides</a:t>
            </a:r>
            <a:r>
              <a:rPr sz="2800" b="1" i="1" spc="-20" dirty="0">
                <a:solidFill>
                  <a:srgbClr val="FF3300"/>
                </a:solidFill>
                <a:latin typeface="Comic Sans MS"/>
                <a:cs typeface="Comic Sans MS"/>
              </a:rPr>
              <a:t> </a:t>
            </a:r>
            <a:r>
              <a:rPr sz="2800" b="1" i="1" spc="-10" dirty="0">
                <a:solidFill>
                  <a:srgbClr val="FF3300"/>
                </a:solidFill>
                <a:latin typeface="Comic Sans MS"/>
                <a:cs typeface="Comic Sans MS"/>
              </a:rPr>
              <a:t>(48%)</a:t>
            </a:r>
            <a:endParaRPr sz="28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56845">
              <a:spcBef>
                <a:spcPts val="1970"/>
              </a:spcBef>
            </a:pPr>
            <a:r>
              <a:rPr sz="2500" b="1" i="1" spc="-5" dirty="0" err="1" smtClean="0">
                <a:latin typeface="Times New Roman"/>
                <a:cs typeface="Times New Roman"/>
              </a:rPr>
              <a:t>Idrolizzano</a:t>
            </a:r>
            <a:r>
              <a:rPr lang="it-IT" sz="2500" b="1" i="1" spc="-5" dirty="0" smtClean="0">
                <a:latin typeface="Times New Roman"/>
                <a:cs typeface="Times New Roman"/>
              </a:rPr>
              <a:t> </a:t>
            </a:r>
            <a:r>
              <a:rPr lang="it-IT" sz="2500" b="1" i="1" spc="-25" dirty="0" smtClean="0">
                <a:latin typeface="Times New Roman"/>
                <a:cs typeface="Times New Roman"/>
              </a:rPr>
              <a:t>polisaccaridi </a:t>
            </a:r>
            <a:r>
              <a:rPr lang="it-IT" sz="2500" b="1" i="1" spc="-20" dirty="0" smtClean="0">
                <a:latin typeface="Times New Roman"/>
                <a:cs typeface="Times New Roman"/>
              </a:rPr>
              <a:t> </a:t>
            </a:r>
            <a:r>
              <a:rPr lang="it-IT" sz="2500" b="1" i="1" spc="-25" dirty="0">
                <a:latin typeface="Times New Roman"/>
                <a:cs typeface="Times New Roman"/>
              </a:rPr>
              <a:t>altrimenti indigeribili </a:t>
            </a:r>
            <a:r>
              <a:rPr lang="it-IT" sz="2500" b="1" i="1" spc="-610" dirty="0">
                <a:latin typeface="Times New Roman"/>
                <a:cs typeface="Times New Roman"/>
              </a:rPr>
              <a:t> </a:t>
            </a:r>
            <a:r>
              <a:rPr lang="it-IT" sz="2500" b="1" i="1" spc="-40" dirty="0">
                <a:latin typeface="Times New Roman"/>
                <a:cs typeface="Times New Roman"/>
              </a:rPr>
              <a:t>(fino</a:t>
            </a:r>
            <a:r>
              <a:rPr lang="it-IT" sz="2500" b="1" i="1" spc="-25" dirty="0">
                <a:latin typeface="Times New Roman"/>
                <a:cs typeface="Times New Roman"/>
              </a:rPr>
              <a:t> </a:t>
            </a:r>
            <a:r>
              <a:rPr lang="it-IT" sz="2500" b="1" i="1" spc="-90" dirty="0">
                <a:latin typeface="Times New Roman"/>
                <a:cs typeface="Times New Roman"/>
              </a:rPr>
              <a:t>al</a:t>
            </a:r>
            <a:r>
              <a:rPr lang="it-IT" sz="2500" b="1" i="1" spc="-30" dirty="0">
                <a:latin typeface="Times New Roman"/>
                <a:cs typeface="Times New Roman"/>
              </a:rPr>
              <a:t> </a:t>
            </a:r>
            <a:r>
              <a:rPr lang="it-IT" sz="2500" b="1" i="1" spc="-170" dirty="0">
                <a:latin typeface="Times New Roman"/>
                <a:cs typeface="Times New Roman"/>
              </a:rPr>
              <a:t>15% </a:t>
            </a:r>
            <a:r>
              <a:rPr lang="it-IT" sz="2500" b="1" i="1" spc="-165" dirty="0">
                <a:latin typeface="Times New Roman"/>
                <a:cs typeface="Times New Roman"/>
              </a:rPr>
              <a:t> </a:t>
            </a:r>
            <a:r>
              <a:rPr lang="it-IT" sz="2500" b="1" i="1" spc="-35" dirty="0">
                <a:latin typeface="Times New Roman"/>
                <a:cs typeface="Times New Roman"/>
              </a:rPr>
              <a:t>dell’introito</a:t>
            </a:r>
            <a:r>
              <a:rPr lang="it-IT" sz="2500" b="1" i="1" spc="-60" dirty="0">
                <a:latin typeface="Times New Roman"/>
                <a:cs typeface="Times New Roman"/>
              </a:rPr>
              <a:t> </a:t>
            </a:r>
            <a:r>
              <a:rPr lang="it-IT" sz="2500" b="1" i="1" spc="-35" dirty="0">
                <a:latin typeface="Times New Roman"/>
                <a:cs typeface="Times New Roman"/>
              </a:rPr>
              <a:t>calorico)</a:t>
            </a:r>
            <a:endParaRPr lang="it-IT" sz="2500" dirty="0">
              <a:latin typeface="Times New Roman"/>
              <a:cs typeface="Times New Roman"/>
            </a:endParaRPr>
          </a:p>
          <a:p>
            <a:pPr marL="156845">
              <a:spcBef>
                <a:spcPts val="1970"/>
              </a:spcBef>
            </a:pPr>
            <a:r>
              <a:rPr lang="it-IT" sz="2500" b="1" i="1" spc="-5" dirty="0" smtClean="0">
                <a:latin typeface="Times New Roman"/>
                <a:cs typeface="Times New Roman"/>
              </a:rPr>
              <a:t>   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7863869" y="3946699"/>
            <a:ext cx="2772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73150" lvl="0">
              <a:spcBef>
                <a:spcPts val="1600"/>
              </a:spcBef>
            </a:pPr>
            <a:r>
              <a:rPr lang="it-IT" i="1" spc="-70" dirty="0" err="1">
                <a:solidFill>
                  <a:srgbClr val="FF0000"/>
                </a:solidFill>
                <a:latin typeface="Times New Roman"/>
                <a:cs typeface="Times New Roman"/>
              </a:rPr>
              <a:t>Ekbe</a:t>
            </a:r>
            <a:r>
              <a:rPr lang="it-IT" i="1" spc="10" dirty="0" err="1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it-IT" i="1" spc="-320" dirty="0" err="1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lang="it-IT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it-IT" i="1" spc="-165" dirty="0">
                <a:solidFill>
                  <a:srgbClr val="FF0000"/>
                </a:solidFill>
                <a:latin typeface="Times New Roman"/>
                <a:cs typeface="Times New Roman"/>
              </a:rPr>
              <a:t>et</a:t>
            </a:r>
            <a:r>
              <a:rPr lang="it-IT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it-IT" i="1" spc="-135" dirty="0">
                <a:solidFill>
                  <a:srgbClr val="FF0000"/>
                </a:solidFill>
                <a:latin typeface="Times New Roman"/>
                <a:cs typeface="Times New Roman"/>
              </a:rPr>
              <a:t>al</a:t>
            </a:r>
            <a:r>
              <a:rPr lang="it-IT" i="1" spc="-8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lang="it-IT" i="1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it-IT" i="1" spc="-60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it-IT" i="1" spc="-70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lang="it-IT" i="1" spc="-60" dirty="0">
                <a:solidFill>
                  <a:srgbClr val="FF0000"/>
                </a:solidFill>
                <a:latin typeface="Times New Roman"/>
                <a:cs typeface="Times New Roman"/>
              </a:rPr>
              <a:t>05</a:t>
            </a:r>
            <a:endParaRPr lang="it-IT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6"/>
          <p:cNvSpPr txBox="1"/>
          <p:nvPr/>
        </p:nvSpPr>
        <p:spPr>
          <a:xfrm>
            <a:off x="2252870" y="4680347"/>
            <a:ext cx="7209181" cy="140398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just">
              <a:lnSpc>
                <a:spcPts val="2880"/>
              </a:lnSpc>
              <a:spcBef>
                <a:spcPts val="195"/>
              </a:spcBef>
            </a:pPr>
            <a:r>
              <a:rPr sz="2400" b="1" spc="-50" dirty="0">
                <a:solidFill>
                  <a:srgbClr val="1E5082"/>
                </a:solidFill>
                <a:latin typeface="Times New Roman"/>
                <a:cs typeface="Times New Roman"/>
              </a:rPr>
              <a:t>Gli</a:t>
            </a:r>
            <a:r>
              <a:rPr sz="2400" b="1" spc="-45" dirty="0">
                <a:solidFill>
                  <a:srgbClr val="1E5082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1E5082"/>
                </a:solidFill>
                <a:latin typeface="Times New Roman"/>
                <a:cs typeface="Times New Roman"/>
              </a:rPr>
              <a:t>individui</a:t>
            </a:r>
            <a:r>
              <a:rPr sz="2400" b="1" spc="-15" dirty="0">
                <a:solidFill>
                  <a:srgbClr val="1E5082"/>
                </a:solidFill>
                <a:latin typeface="Times New Roman"/>
                <a:cs typeface="Times New Roman"/>
              </a:rPr>
              <a:t> </a:t>
            </a:r>
            <a:r>
              <a:rPr sz="2400" b="1" spc="35" dirty="0">
                <a:solidFill>
                  <a:srgbClr val="1E5082"/>
                </a:solidFill>
                <a:latin typeface="Times New Roman"/>
                <a:cs typeface="Times New Roman"/>
              </a:rPr>
              <a:t>obesi</a:t>
            </a:r>
            <a:r>
              <a:rPr sz="2400" b="1" spc="675" dirty="0">
                <a:solidFill>
                  <a:srgbClr val="1E5082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1E5082"/>
                </a:solidFill>
                <a:latin typeface="Times New Roman"/>
                <a:cs typeface="Times New Roman"/>
              </a:rPr>
              <a:t>hanno</a:t>
            </a:r>
            <a:r>
              <a:rPr sz="2400" b="1" spc="575" dirty="0">
                <a:solidFill>
                  <a:srgbClr val="1E5082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1E5082"/>
                </a:solidFill>
                <a:latin typeface="Times New Roman"/>
                <a:cs typeface="Times New Roman"/>
              </a:rPr>
              <a:t>percentuali</a:t>
            </a:r>
            <a:r>
              <a:rPr sz="2400" b="1" spc="-20" dirty="0">
                <a:solidFill>
                  <a:srgbClr val="1E5082"/>
                </a:solidFill>
                <a:latin typeface="Times New Roman"/>
                <a:cs typeface="Times New Roman"/>
              </a:rPr>
              <a:t> </a:t>
            </a:r>
            <a:r>
              <a:rPr sz="2400" b="1" spc="-55" dirty="0">
                <a:solidFill>
                  <a:srgbClr val="1E5082"/>
                </a:solidFill>
                <a:latin typeface="Times New Roman"/>
                <a:cs typeface="Times New Roman"/>
              </a:rPr>
              <a:t>inferiori</a:t>
            </a:r>
            <a:r>
              <a:rPr sz="2400" b="1" spc="-50" dirty="0">
                <a:solidFill>
                  <a:srgbClr val="1E5082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1E5082"/>
                </a:solidFill>
                <a:latin typeface="Times New Roman"/>
                <a:cs typeface="Times New Roman"/>
              </a:rPr>
              <a:t>di </a:t>
            </a:r>
            <a:r>
              <a:rPr sz="2400" b="1" spc="-5" dirty="0">
                <a:solidFill>
                  <a:srgbClr val="1E5082"/>
                </a:solidFill>
                <a:latin typeface="Times New Roman"/>
                <a:cs typeface="Times New Roman"/>
              </a:rPr>
              <a:t> </a:t>
            </a:r>
            <a:r>
              <a:rPr sz="2500" b="1" i="1" spc="-15" dirty="0">
                <a:solidFill>
                  <a:srgbClr val="1E5082"/>
                </a:solidFill>
                <a:latin typeface="Times New Roman"/>
                <a:cs typeface="Times New Roman"/>
              </a:rPr>
              <a:t>Bacteroides </a:t>
            </a:r>
            <a:r>
              <a:rPr sz="2400" b="1" spc="55" dirty="0">
                <a:solidFill>
                  <a:srgbClr val="1E5082"/>
                </a:solidFill>
                <a:latin typeface="Times New Roman"/>
                <a:cs typeface="Times New Roman"/>
              </a:rPr>
              <a:t>e </a:t>
            </a:r>
            <a:r>
              <a:rPr sz="2400" b="1" dirty="0">
                <a:solidFill>
                  <a:srgbClr val="1E5082"/>
                </a:solidFill>
                <a:latin typeface="Times New Roman"/>
                <a:cs typeface="Times New Roman"/>
              </a:rPr>
              <a:t>maggiori </a:t>
            </a:r>
            <a:r>
              <a:rPr sz="2400" b="1" spc="-10" dirty="0">
                <a:solidFill>
                  <a:srgbClr val="1E5082"/>
                </a:solidFill>
                <a:latin typeface="Times New Roman"/>
                <a:cs typeface="Times New Roman"/>
              </a:rPr>
              <a:t>di </a:t>
            </a:r>
            <a:r>
              <a:rPr sz="2500" b="1" i="1" spc="-15" dirty="0">
                <a:solidFill>
                  <a:srgbClr val="1E5082"/>
                </a:solidFill>
                <a:latin typeface="Times New Roman"/>
                <a:cs typeface="Times New Roman"/>
              </a:rPr>
              <a:t>Firmicutes </a:t>
            </a:r>
            <a:r>
              <a:rPr sz="2400" b="1" spc="60" dirty="0">
                <a:solidFill>
                  <a:srgbClr val="1E5082"/>
                </a:solidFill>
                <a:latin typeface="Times New Roman"/>
                <a:cs typeface="Times New Roman"/>
              </a:rPr>
              <a:t>se </a:t>
            </a:r>
            <a:r>
              <a:rPr sz="2400" b="1" spc="-30" dirty="0">
                <a:solidFill>
                  <a:srgbClr val="1E5082"/>
                </a:solidFill>
                <a:latin typeface="Times New Roman"/>
                <a:cs typeface="Times New Roman"/>
              </a:rPr>
              <a:t>comparati </a:t>
            </a:r>
            <a:r>
              <a:rPr sz="2400" b="1" spc="30" dirty="0">
                <a:solidFill>
                  <a:srgbClr val="1E5082"/>
                </a:solidFill>
                <a:latin typeface="Times New Roman"/>
                <a:cs typeface="Times New Roman"/>
              </a:rPr>
              <a:t>con </a:t>
            </a:r>
            <a:r>
              <a:rPr sz="2400" b="1" spc="35" dirty="0">
                <a:solidFill>
                  <a:srgbClr val="1E5082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1E5082"/>
                </a:solidFill>
                <a:latin typeface="Times New Roman"/>
                <a:cs typeface="Times New Roman"/>
              </a:rPr>
              <a:t>individui</a:t>
            </a:r>
            <a:r>
              <a:rPr sz="2400" b="1" spc="15" dirty="0">
                <a:solidFill>
                  <a:srgbClr val="1E5082"/>
                </a:solidFill>
                <a:latin typeface="Times New Roman"/>
                <a:cs typeface="Times New Roman"/>
              </a:rPr>
              <a:t> </a:t>
            </a:r>
            <a:r>
              <a:rPr sz="2400" b="1" spc="10" dirty="0">
                <a:solidFill>
                  <a:srgbClr val="1E5082"/>
                </a:solidFill>
                <a:latin typeface="Times New Roman"/>
                <a:cs typeface="Times New Roman"/>
              </a:rPr>
              <a:t>normopeso</a:t>
            </a:r>
            <a:endParaRPr sz="2400" dirty="0">
              <a:solidFill>
                <a:srgbClr val="1E5082"/>
              </a:solidFill>
              <a:latin typeface="Times New Roman"/>
              <a:cs typeface="Times New Roman"/>
            </a:endParaRPr>
          </a:p>
          <a:p>
            <a:pPr marR="48260" algn="r">
              <a:lnSpc>
                <a:spcPts val="2110"/>
              </a:lnSpc>
            </a:pPr>
            <a:r>
              <a:rPr i="1" spc="-120" dirty="0">
                <a:solidFill>
                  <a:srgbClr val="FFFFFF"/>
                </a:solidFill>
                <a:latin typeface="Times New Roman"/>
                <a:cs typeface="Times New Roman"/>
              </a:rPr>
              <a:t>Le</a:t>
            </a:r>
            <a:r>
              <a:rPr i="1" spc="-105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i="1" spc="-165" dirty="0">
                <a:solidFill>
                  <a:srgbClr val="FFFFFF"/>
                </a:solidFill>
                <a:latin typeface="Times New Roman"/>
                <a:cs typeface="Times New Roman"/>
              </a:rPr>
              <a:t>et</a:t>
            </a:r>
            <a:r>
              <a:rPr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i="1" spc="-135" dirty="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i="1" spc="-8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i="1" spc="-6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i="1" spc="-70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i="1" spc="-60" dirty="0">
                <a:solidFill>
                  <a:srgbClr val="FFFFFF"/>
                </a:solidFill>
                <a:latin typeface="Times New Roman"/>
                <a:cs typeface="Times New Roman"/>
              </a:rPr>
              <a:t>06</a:t>
            </a: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9012296" y="6385996"/>
            <a:ext cx="1440779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48260" lvl="0" algn="r">
              <a:lnSpc>
                <a:spcPts val="2110"/>
              </a:lnSpc>
            </a:pPr>
            <a:r>
              <a:rPr lang="it-IT" i="1" spc="-120" dirty="0" err="1">
                <a:solidFill>
                  <a:srgbClr val="FF0000"/>
                </a:solidFill>
                <a:latin typeface="Times New Roman"/>
                <a:cs typeface="Times New Roman"/>
              </a:rPr>
              <a:t>Le</a:t>
            </a:r>
            <a:r>
              <a:rPr lang="it-IT" i="1" spc="-105" dirty="0" err="1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lang="it-IT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it-IT" i="1" spc="-165" dirty="0">
                <a:solidFill>
                  <a:srgbClr val="FF0000"/>
                </a:solidFill>
                <a:latin typeface="Times New Roman"/>
                <a:cs typeface="Times New Roman"/>
              </a:rPr>
              <a:t>et</a:t>
            </a:r>
            <a:r>
              <a:rPr lang="it-IT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it-IT" i="1" spc="-135" dirty="0">
                <a:solidFill>
                  <a:srgbClr val="FF0000"/>
                </a:solidFill>
                <a:latin typeface="Times New Roman"/>
                <a:cs typeface="Times New Roman"/>
              </a:rPr>
              <a:t>al</a:t>
            </a:r>
            <a:r>
              <a:rPr lang="it-IT" i="1" spc="-8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lang="it-IT" i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it-IT" i="1" spc="-60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it-IT" i="1" spc="-70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lang="it-IT" i="1" spc="-60" dirty="0">
                <a:solidFill>
                  <a:srgbClr val="FF0000"/>
                </a:solidFill>
                <a:latin typeface="Times New Roman"/>
                <a:cs typeface="Times New Roman"/>
              </a:rPr>
              <a:t>06</a:t>
            </a:r>
            <a:endParaRPr lang="it-IT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8332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 txBox="1">
            <a:spLocks/>
          </p:cNvSpPr>
          <p:nvPr/>
        </p:nvSpPr>
        <p:spPr>
          <a:xfrm>
            <a:off x="1879771" y="0"/>
            <a:ext cx="8390663" cy="248783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dirty="0" smtClean="0">
                <a:solidFill>
                  <a:srgbClr val="FF0000"/>
                </a:solidFill>
              </a:rPr>
              <a:t>COMPOSIZIONE DELLA MICROFLORA INTESTINALE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8" name="object 3"/>
          <p:cNvSpPr txBox="1"/>
          <p:nvPr/>
        </p:nvSpPr>
        <p:spPr>
          <a:xfrm>
            <a:off x="1879771" y="1551352"/>
            <a:ext cx="835723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b="1" i="1" spc="-5" dirty="0">
                <a:solidFill>
                  <a:srgbClr val="FF3300"/>
                </a:solidFill>
                <a:latin typeface="Comic Sans MS"/>
                <a:cs typeface="Comic Sans MS"/>
              </a:rPr>
              <a:t>Methanobrevibacter</a:t>
            </a:r>
            <a:r>
              <a:rPr sz="3200" b="1" i="1" spc="5" dirty="0">
                <a:solidFill>
                  <a:srgbClr val="FF3300"/>
                </a:solidFill>
                <a:latin typeface="Comic Sans MS"/>
                <a:cs typeface="Comic Sans MS"/>
              </a:rPr>
              <a:t> </a:t>
            </a:r>
            <a:r>
              <a:rPr sz="3200" b="1" i="1" spc="-5" dirty="0">
                <a:solidFill>
                  <a:srgbClr val="FF3300"/>
                </a:solidFill>
                <a:latin typeface="Comic Sans MS"/>
                <a:cs typeface="Comic Sans MS"/>
              </a:rPr>
              <a:t>Smithii</a:t>
            </a:r>
            <a:r>
              <a:rPr sz="3200" b="1" i="1" dirty="0">
                <a:solidFill>
                  <a:srgbClr val="FF3300"/>
                </a:solidFill>
                <a:latin typeface="Comic Sans MS"/>
                <a:cs typeface="Comic Sans MS"/>
              </a:rPr>
              <a:t> </a:t>
            </a:r>
            <a:r>
              <a:rPr sz="3200" b="1" i="1" spc="-5" dirty="0">
                <a:solidFill>
                  <a:srgbClr val="FF3300"/>
                </a:solidFill>
                <a:latin typeface="Comic Sans MS"/>
                <a:cs typeface="Comic Sans MS"/>
              </a:rPr>
              <a:t>(Archaea</a:t>
            </a:r>
            <a:r>
              <a:rPr sz="3200" b="1" i="1" dirty="0">
                <a:solidFill>
                  <a:srgbClr val="FF3300"/>
                </a:solidFill>
                <a:latin typeface="Comic Sans MS"/>
                <a:cs typeface="Comic Sans MS"/>
              </a:rPr>
              <a:t> sp.)</a:t>
            </a:r>
            <a:endParaRPr sz="3200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grpSp>
        <p:nvGrpSpPr>
          <p:cNvPr id="19" name="object 6"/>
          <p:cNvGrpSpPr/>
          <p:nvPr/>
        </p:nvGrpSpPr>
        <p:grpSpPr>
          <a:xfrm>
            <a:off x="3243636" y="2287076"/>
            <a:ext cx="7026797" cy="4182110"/>
            <a:chOff x="3271837" y="2271683"/>
            <a:chExt cx="5662930" cy="4182110"/>
          </a:xfrm>
        </p:grpSpPr>
        <p:pic>
          <p:nvPicPr>
            <p:cNvPr id="20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67400" y="4005262"/>
              <a:ext cx="3067050" cy="2447925"/>
            </a:xfrm>
            <a:prstGeom prst="rect">
              <a:avLst/>
            </a:prstGeom>
          </p:spPr>
        </p:pic>
        <p:sp>
          <p:nvSpPr>
            <p:cNvPr id="21" name="object 8"/>
            <p:cNvSpPr/>
            <p:nvPr/>
          </p:nvSpPr>
          <p:spPr>
            <a:xfrm>
              <a:off x="3995801" y="2276449"/>
              <a:ext cx="485775" cy="976630"/>
            </a:xfrm>
            <a:custGeom>
              <a:avLst/>
              <a:gdLst/>
              <a:ahLst/>
              <a:cxnLst/>
              <a:rect l="l" t="t" r="r" b="b"/>
              <a:pathLst>
                <a:path w="485775" h="976629">
                  <a:moveTo>
                    <a:pt x="364299" y="61061"/>
                  </a:moveTo>
                  <a:lnTo>
                    <a:pt x="121412" y="61061"/>
                  </a:lnTo>
                  <a:lnTo>
                    <a:pt x="121412" y="122072"/>
                  </a:lnTo>
                  <a:lnTo>
                    <a:pt x="364299" y="122072"/>
                  </a:lnTo>
                  <a:lnTo>
                    <a:pt x="364299" y="61061"/>
                  </a:lnTo>
                  <a:close/>
                </a:path>
                <a:path w="485775" h="976629">
                  <a:moveTo>
                    <a:pt x="364299" y="0"/>
                  </a:moveTo>
                  <a:lnTo>
                    <a:pt x="121412" y="0"/>
                  </a:lnTo>
                  <a:lnTo>
                    <a:pt x="121412" y="30505"/>
                  </a:lnTo>
                  <a:lnTo>
                    <a:pt x="364299" y="30505"/>
                  </a:lnTo>
                  <a:lnTo>
                    <a:pt x="364299" y="0"/>
                  </a:lnTo>
                  <a:close/>
                </a:path>
                <a:path w="485775" h="976629">
                  <a:moveTo>
                    <a:pt x="485775" y="732307"/>
                  </a:moveTo>
                  <a:lnTo>
                    <a:pt x="364236" y="732307"/>
                  </a:lnTo>
                  <a:lnTo>
                    <a:pt x="364236" y="152552"/>
                  </a:lnTo>
                  <a:lnTo>
                    <a:pt x="121412" y="152552"/>
                  </a:lnTo>
                  <a:lnTo>
                    <a:pt x="121412" y="732307"/>
                  </a:lnTo>
                  <a:lnTo>
                    <a:pt x="0" y="732307"/>
                  </a:lnTo>
                  <a:lnTo>
                    <a:pt x="242824" y="976401"/>
                  </a:lnTo>
                  <a:lnTo>
                    <a:pt x="485775" y="732307"/>
                  </a:lnTo>
                  <a:close/>
                </a:path>
              </a:pathLst>
            </a:custGeom>
            <a:solidFill>
              <a:srgbClr val="0099C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object 9"/>
            <p:cNvSpPr/>
            <p:nvPr/>
          </p:nvSpPr>
          <p:spPr>
            <a:xfrm>
              <a:off x="3995801" y="2276445"/>
              <a:ext cx="485775" cy="976630"/>
            </a:xfrm>
            <a:custGeom>
              <a:avLst/>
              <a:gdLst/>
              <a:ahLst/>
              <a:cxnLst/>
              <a:rect l="l" t="t" r="r" b="b"/>
              <a:pathLst>
                <a:path w="485775" h="976629">
                  <a:moveTo>
                    <a:pt x="485775" y="732311"/>
                  </a:moveTo>
                  <a:lnTo>
                    <a:pt x="364236" y="732311"/>
                  </a:lnTo>
                  <a:lnTo>
                    <a:pt x="364236" y="152556"/>
                  </a:lnTo>
                  <a:lnTo>
                    <a:pt x="121412" y="152556"/>
                  </a:lnTo>
                  <a:lnTo>
                    <a:pt x="121412" y="732311"/>
                  </a:lnTo>
                  <a:lnTo>
                    <a:pt x="0" y="732311"/>
                  </a:lnTo>
                  <a:lnTo>
                    <a:pt x="242824" y="976405"/>
                  </a:lnTo>
                  <a:lnTo>
                    <a:pt x="485775" y="732311"/>
                  </a:lnTo>
                  <a:close/>
                </a:path>
                <a:path w="485775" h="976629">
                  <a:moveTo>
                    <a:pt x="121412" y="122076"/>
                  </a:moveTo>
                  <a:lnTo>
                    <a:pt x="364299" y="122076"/>
                  </a:lnTo>
                  <a:lnTo>
                    <a:pt x="364299" y="61056"/>
                  </a:lnTo>
                  <a:lnTo>
                    <a:pt x="121412" y="61056"/>
                  </a:lnTo>
                  <a:lnTo>
                    <a:pt x="121412" y="122076"/>
                  </a:lnTo>
                  <a:close/>
                </a:path>
                <a:path w="485775" h="976629">
                  <a:moveTo>
                    <a:pt x="121412" y="30509"/>
                  </a:moveTo>
                  <a:lnTo>
                    <a:pt x="364299" y="30509"/>
                  </a:lnTo>
                  <a:lnTo>
                    <a:pt x="364299" y="0"/>
                  </a:lnTo>
                  <a:lnTo>
                    <a:pt x="121412" y="0"/>
                  </a:lnTo>
                  <a:lnTo>
                    <a:pt x="121412" y="30509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object 10"/>
            <p:cNvSpPr/>
            <p:nvPr/>
          </p:nvSpPr>
          <p:spPr>
            <a:xfrm>
              <a:off x="3276600" y="4365599"/>
              <a:ext cx="485775" cy="976630"/>
            </a:xfrm>
            <a:custGeom>
              <a:avLst/>
              <a:gdLst/>
              <a:ahLst/>
              <a:cxnLst/>
              <a:rect l="l" t="t" r="r" b="b"/>
              <a:pathLst>
                <a:path w="485775" h="976629">
                  <a:moveTo>
                    <a:pt x="364299" y="61061"/>
                  </a:moveTo>
                  <a:lnTo>
                    <a:pt x="121412" y="61061"/>
                  </a:lnTo>
                  <a:lnTo>
                    <a:pt x="121412" y="122072"/>
                  </a:lnTo>
                  <a:lnTo>
                    <a:pt x="364299" y="122072"/>
                  </a:lnTo>
                  <a:lnTo>
                    <a:pt x="364299" y="61061"/>
                  </a:lnTo>
                  <a:close/>
                </a:path>
                <a:path w="485775" h="976629">
                  <a:moveTo>
                    <a:pt x="364299" y="0"/>
                  </a:moveTo>
                  <a:lnTo>
                    <a:pt x="121412" y="0"/>
                  </a:lnTo>
                  <a:lnTo>
                    <a:pt x="121412" y="30505"/>
                  </a:lnTo>
                  <a:lnTo>
                    <a:pt x="364299" y="30505"/>
                  </a:lnTo>
                  <a:lnTo>
                    <a:pt x="364299" y="0"/>
                  </a:lnTo>
                  <a:close/>
                </a:path>
                <a:path w="485775" h="976629">
                  <a:moveTo>
                    <a:pt x="485775" y="732307"/>
                  </a:moveTo>
                  <a:lnTo>
                    <a:pt x="364363" y="732307"/>
                  </a:lnTo>
                  <a:lnTo>
                    <a:pt x="364363" y="152552"/>
                  </a:lnTo>
                  <a:lnTo>
                    <a:pt x="121412" y="152552"/>
                  </a:lnTo>
                  <a:lnTo>
                    <a:pt x="121412" y="732307"/>
                  </a:lnTo>
                  <a:lnTo>
                    <a:pt x="0" y="732307"/>
                  </a:lnTo>
                  <a:lnTo>
                    <a:pt x="242824" y="976401"/>
                  </a:lnTo>
                  <a:lnTo>
                    <a:pt x="485775" y="732307"/>
                  </a:lnTo>
                  <a:close/>
                </a:path>
              </a:pathLst>
            </a:custGeom>
            <a:solidFill>
              <a:srgbClr val="0099C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bject 11"/>
            <p:cNvSpPr/>
            <p:nvPr/>
          </p:nvSpPr>
          <p:spPr>
            <a:xfrm>
              <a:off x="3276600" y="4365595"/>
              <a:ext cx="485775" cy="976630"/>
            </a:xfrm>
            <a:custGeom>
              <a:avLst/>
              <a:gdLst/>
              <a:ahLst/>
              <a:cxnLst/>
              <a:rect l="l" t="t" r="r" b="b"/>
              <a:pathLst>
                <a:path w="485775" h="976629">
                  <a:moveTo>
                    <a:pt x="485775" y="732311"/>
                  </a:moveTo>
                  <a:lnTo>
                    <a:pt x="364363" y="732311"/>
                  </a:lnTo>
                  <a:lnTo>
                    <a:pt x="364363" y="152556"/>
                  </a:lnTo>
                  <a:lnTo>
                    <a:pt x="121412" y="152556"/>
                  </a:lnTo>
                  <a:lnTo>
                    <a:pt x="121412" y="732311"/>
                  </a:lnTo>
                  <a:lnTo>
                    <a:pt x="0" y="732311"/>
                  </a:lnTo>
                  <a:lnTo>
                    <a:pt x="242824" y="976405"/>
                  </a:lnTo>
                  <a:lnTo>
                    <a:pt x="485775" y="732311"/>
                  </a:lnTo>
                  <a:close/>
                </a:path>
                <a:path w="485775" h="976629">
                  <a:moveTo>
                    <a:pt x="121412" y="122076"/>
                  </a:moveTo>
                  <a:lnTo>
                    <a:pt x="364299" y="122076"/>
                  </a:lnTo>
                  <a:lnTo>
                    <a:pt x="364299" y="61056"/>
                  </a:lnTo>
                  <a:lnTo>
                    <a:pt x="121412" y="61056"/>
                  </a:lnTo>
                  <a:lnTo>
                    <a:pt x="121412" y="122076"/>
                  </a:lnTo>
                  <a:close/>
                </a:path>
                <a:path w="485775" h="976629">
                  <a:moveTo>
                    <a:pt x="121412" y="30509"/>
                  </a:moveTo>
                  <a:lnTo>
                    <a:pt x="364299" y="30509"/>
                  </a:lnTo>
                  <a:lnTo>
                    <a:pt x="364299" y="0"/>
                  </a:lnTo>
                  <a:lnTo>
                    <a:pt x="121412" y="0"/>
                  </a:lnTo>
                  <a:lnTo>
                    <a:pt x="121412" y="30509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" name="Rettangolo 3"/>
          <p:cNvSpPr/>
          <p:nvPr/>
        </p:nvSpPr>
        <p:spPr>
          <a:xfrm>
            <a:off x="1656522" y="3228317"/>
            <a:ext cx="6096000" cy="8361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5080" lvl="0">
              <a:lnSpc>
                <a:spcPts val="2880"/>
              </a:lnSpc>
              <a:spcBef>
                <a:spcPts val="325"/>
              </a:spcBef>
            </a:pPr>
            <a:r>
              <a:rPr lang="it-IT" sz="2500" b="1" i="1" spc="-25" dirty="0">
                <a:latin typeface="Times New Roman"/>
                <a:cs typeface="Times New Roman"/>
              </a:rPr>
              <a:t>Converte</a:t>
            </a:r>
            <a:r>
              <a:rPr lang="it-IT" sz="2500" b="1" i="1" spc="-40" dirty="0">
                <a:latin typeface="Times New Roman"/>
                <a:cs typeface="Times New Roman"/>
              </a:rPr>
              <a:t> </a:t>
            </a:r>
            <a:r>
              <a:rPr lang="it-IT" sz="2500" b="1" i="1" spc="-50" dirty="0">
                <a:latin typeface="Times New Roman"/>
                <a:cs typeface="Times New Roman"/>
              </a:rPr>
              <a:t>l’idrogeno</a:t>
            </a:r>
            <a:r>
              <a:rPr lang="it-IT" sz="2500" b="1" i="1" spc="-15" dirty="0">
                <a:latin typeface="Times New Roman"/>
                <a:cs typeface="Times New Roman"/>
              </a:rPr>
              <a:t> </a:t>
            </a:r>
            <a:r>
              <a:rPr lang="it-IT" sz="2500" b="1" i="1" spc="15" dirty="0">
                <a:latin typeface="Times New Roman"/>
                <a:cs typeface="Times New Roman"/>
              </a:rPr>
              <a:t>prodotto</a:t>
            </a:r>
            <a:r>
              <a:rPr lang="it-IT" sz="2500" b="1" i="1" spc="-20" dirty="0">
                <a:latin typeface="Times New Roman"/>
                <a:cs typeface="Times New Roman"/>
              </a:rPr>
              <a:t> </a:t>
            </a:r>
            <a:r>
              <a:rPr lang="it-IT" sz="2500" b="1" i="1" spc="-60" dirty="0">
                <a:latin typeface="Times New Roman"/>
                <a:cs typeface="Times New Roman"/>
              </a:rPr>
              <a:t>dalla</a:t>
            </a:r>
            <a:r>
              <a:rPr lang="it-IT" sz="2500" b="1" i="1" spc="-25" dirty="0">
                <a:latin typeface="Times New Roman"/>
                <a:cs typeface="Times New Roman"/>
              </a:rPr>
              <a:t> </a:t>
            </a:r>
            <a:r>
              <a:rPr lang="it-IT" sz="2500" b="1" i="1" spc="5" dirty="0">
                <a:latin typeface="Times New Roman"/>
                <a:cs typeface="Times New Roman"/>
              </a:rPr>
              <a:t>digestione </a:t>
            </a:r>
            <a:r>
              <a:rPr lang="it-IT" sz="2500" b="1" i="1" spc="-610" dirty="0">
                <a:latin typeface="Times New Roman"/>
                <a:cs typeface="Times New Roman"/>
              </a:rPr>
              <a:t> </a:t>
            </a:r>
            <a:r>
              <a:rPr lang="it-IT" sz="2500" b="1" i="1" dirty="0">
                <a:latin typeface="Times New Roman"/>
                <a:cs typeface="Times New Roman"/>
              </a:rPr>
              <a:t>degli</a:t>
            </a:r>
            <a:r>
              <a:rPr lang="it-IT" sz="2500" b="1" i="1" spc="-25" dirty="0">
                <a:latin typeface="Times New Roman"/>
                <a:cs typeface="Times New Roman"/>
              </a:rPr>
              <a:t> </a:t>
            </a:r>
            <a:r>
              <a:rPr lang="it-IT" sz="2500" b="1" i="1" dirty="0">
                <a:latin typeface="Times New Roman"/>
                <a:cs typeface="Times New Roman"/>
              </a:rPr>
              <a:t>amidi</a:t>
            </a:r>
            <a:r>
              <a:rPr lang="it-IT" sz="2500" b="1" i="1" spc="-25" dirty="0">
                <a:latin typeface="Times New Roman"/>
                <a:cs typeface="Times New Roman"/>
              </a:rPr>
              <a:t> </a:t>
            </a:r>
            <a:r>
              <a:rPr lang="it-IT" sz="2500" b="1" i="1" spc="-45" dirty="0">
                <a:latin typeface="Times New Roman"/>
                <a:cs typeface="Times New Roman"/>
              </a:rPr>
              <a:t>in</a:t>
            </a:r>
            <a:r>
              <a:rPr lang="it-IT" sz="2500" b="1" i="1" spc="-30" dirty="0">
                <a:latin typeface="Times New Roman"/>
                <a:cs typeface="Times New Roman"/>
              </a:rPr>
              <a:t> </a:t>
            </a:r>
            <a:r>
              <a:rPr lang="it-IT" sz="2500" b="1" i="1" spc="-5" dirty="0">
                <a:latin typeface="Times New Roman"/>
                <a:cs typeface="Times New Roman"/>
              </a:rPr>
              <a:t>metano</a:t>
            </a:r>
            <a:endParaRPr lang="it-IT" sz="2500" dirty="0">
              <a:latin typeface="Times New Roman"/>
              <a:cs typeface="Times New Roman"/>
            </a:endParaRPr>
          </a:p>
        </p:txBody>
      </p:sp>
      <p:sp>
        <p:nvSpPr>
          <p:cNvPr id="25" name="object 5"/>
          <p:cNvSpPr txBox="1"/>
          <p:nvPr/>
        </p:nvSpPr>
        <p:spPr>
          <a:xfrm>
            <a:off x="2411643" y="5585138"/>
            <a:ext cx="3297554" cy="114300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ct val="96000"/>
              </a:lnSpc>
              <a:spcBef>
                <a:spcPts val="250"/>
              </a:spcBef>
            </a:pPr>
            <a:r>
              <a:rPr sz="2500" b="1" i="1" spc="-35" dirty="0">
                <a:latin typeface="Times New Roman"/>
                <a:cs typeface="Times New Roman"/>
              </a:rPr>
              <a:t>Migliore</a:t>
            </a:r>
            <a:r>
              <a:rPr sz="2500" b="1" i="1" spc="-20" dirty="0">
                <a:latin typeface="Times New Roman"/>
                <a:cs typeface="Times New Roman"/>
              </a:rPr>
              <a:t> </a:t>
            </a:r>
            <a:r>
              <a:rPr sz="2500" b="1" i="1" spc="-25" dirty="0">
                <a:latin typeface="Times New Roman"/>
                <a:cs typeface="Times New Roman"/>
              </a:rPr>
              <a:t>efficienza</a:t>
            </a:r>
            <a:r>
              <a:rPr sz="2500" b="1" i="1" spc="-30" dirty="0">
                <a:latin typeface="Times New Roman"/>
                <a:cs typeface="Times New Roman"/>
              </a:rPr>
              <a:t> </a:t>
            </a:r>
            <a:r>
              <a:rPr sz="2500" b="1" i="1" spc="-65" dirty="0">
                <a:latin typeface="Times New Roman"/>
                <a:cs typeface="Times New Roman"/>
              </a:rPr>
              <a:t>nella </a:t>
            </a:r>
            <a:r>
              <a:rPr sz="2500" b="1" i="1" spc="-60" dirty="0">
                <a:latin typeface="Times New Roman"/>
                <a:cs typeface="Times New Roman"/>
              </a:rPr>
              <a:t> </a:t>
            </a:r>
            <a:r>
              <a:rPr sz="2500" b="1" i="1" dirty="0">
                <a:latin typeface="Times New Roman"/>
                <a:cs typeface="Times New Roman"/>
              </a:rPr>
              <a:t>produzione </a:t>
            </a:r>
            <a:r>
              <a:rPr sz="2500" b="1" i="1" spc="25" dirty="0">
                <a:latin typeface="Times New Roman"/>
                <a:cs typeface="Times New Roman"/>
              </a:rPr>
              <a:t>di </a:t>
            </a:r>
            <a:r>
              <a:rPr sz="2500" b="1" i="1" spc="-25" dirty="0">
                <a:latin typeface="Times New Roman"/>
                <a:cs typeface="Times New Roman"/>
              </a:rPr>
              <a:t>butirrato </a:t>
            </a:r>
            <a:r>
              <a:rPr sz="2500" b="1" i="1" spc="15" dirty="0">
                <a:latin typeface="Times New Roman"/>
                <a:cs typeface="Times New Roman"/>
              </a:rPr>
              <a:t>e </a:t>
            </a:r>
            <a:r>
              <a:rPr sz="2500" b="1" i="1" spc="-610" dirty="0">
                <a:latin typeface="Times New Roman"/>
                <a:cs typeface="Times New Roman"/>
              </a:rPr>
              <a:t> </a:t>
            </a:r>
            <a:r>
              <a:rPr sz="2500" b="1" i="1" spc="-40" dirty="0">
                <a:latin typeface="Times New Roman"/>
                <a:cs typeface="Times New Roman"/>
              </a:rPr>
              <a:t>nell’estrazione</a:t>
            </a:r>
            <a:r>
              <a:rPr sz="2500" b="1" i="1" spc="-55" dirty="0">
                <a:latin typeface="Times New Roman"/>
                <a:cs typeface="Times New Roman"/>
              </a:rPr>
              <a:t> </a:t>
            </a:r>
            <a:r>
              <a:rPr sz="2500" b="1" i="1" spc="-20" dirty="0">
                <a:latin typeface="Times New Roman"/>
                <a:cs typeface="Times New Roman"/>
              </a:rPr>
              <a:t>energetica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26" name="object 12"/>
          <p:cNvSpPr txBox="1"/>
          <p:nvPr/>
        </p:nvSpPr>
        <p:spPr>
          <a:xfrm>
            <a:off x="10376741" y="6483351"/>
            <a:ext cx="1536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i="1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i="1" spc="-225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i="1" spc="-105" dirty="0">
                <a:solidFill>
                  <a:srgbClr val="FF0000"/>
                </a:solidFill>
                <a:latin typeface="Times New Roman"/>
                <a:cs typeface="Times New Roman"/>
              </a:rPr>
              <a:t>chlik</a:t>
            </a:r>
            <a:r>
              <a:rPr i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i="1" spc="-165" dirty="0">
                <a:solidFill>
                  <a:srgbClr val="FF0000"/>
                </a:solidFill>
                <a:latin typeface="Times New Roman"/>
                <a:cs typeface="Times New Roman"/>
              </a:rPr>
              <a:t>et</a:t>
            </a:r>
            <a:r>
              <a:rPr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i="1" spc="-135" dirty="0">
                <a:solidFill>
                  <a:srgbClr val="FF0000"/>
                </a:solidFill>
                <a:latin typeface="Times New Roman"/>
                <a:cs typeface="Times New Roman"/>
              </a:rPr>
              <a:t>al</a:t>
            </a:r>
            <a:r>
              <a:rPr i="1" spc="-8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i="1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i="1" spc="-60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i="1" spc="-70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i="1" spc="-60" dirty="0">
                <a:solidFill>
                  <a:srgbClr val="FF0000"/>
                </a:solidFill>
                <a:latin typeface="Times New Roman"/>
                <a:cs typeface="Times New Roman"/>
              </a:rPr>
              <a:t>00</a:t>
            </a:r>
            <a:endParaRPr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29218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 txBox="1">
            <a:spLocks/>
          </p:cNvSpPr>
          <p:nvPr/>
        </p:nvSpPr>
        <p:spPr>
          <a:xfrm>
            <a:off x="1879771" y="0"/>
            <a:ext cx="8390663" cy="248783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dirty="0" smtClean="0">
                <a:solidFill>
                  <a:srgbClr val="FF0000"/>
                </a:solidFill>
              </a:rPr>
              <a:t>COMPOSIZIONE DELLA MICROFLORA INTESTINALE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8" name="object 3"/>
          <p:cNvSpPr txBox="1"/>
          <p:nvPr/>
        </p:nvSpPr>
        <p:spPr>
          <a:xfrm>
            <a:off x="3555572" y="1469672"/>
            <a:ext cx="835723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it-IT" sz="3200" b="1" i="1" spc="-5" dirty="0" err="1" smtClean="0">
                <a:solidFill>
                  <a:srgbClr val="FF3300"/>
                </a:solidFill>
                <a:latin typeface="Comic Sans MS"/>
                <a:cs typeface="Comic Sans MS"/>
              </a:rPr>
              <a:t>Akkermansia</a:t>
            </a:r>
            <a:r>
              <a:rPr lang="it-IT" sz="3200" b="1" i="1" spc="-5" dirty="0" smtClean="0">
                <a:solidFill>
                  <a:srgbClr val="FF3300"/>
                </a:solidFill>
                <a:latin typeface="Comic Sans MS"/>
                <a:cs typeface="Comic Sans MS"/>
              </a:rPr>
              <a:t> </a:t>
            </a:r>
            <a:r>
              <a:rPr lang="it-IT" sz="3200" b="1" i="1" spc="-5" dirty="0" err="1" smtClean="0">
                <a:solidFill>
                  <a:srgbClr val="FF3300"/>
                </a:solidFill>
                <a:latin typeface="Comic Sans MS"/>
                <a:cs typeface="Comic Sans MS"/>
              </a:rPr>
              <a:t>Muciniphila</a:t>
            </a:r>
            <a:r>
              <a:rPr lang="it-IT" sz="3200" b="1" i="1" spc="-5" dirty="0" smtClean="0">
                <a:solidFill>
                  <a:srgbClr val="FF3300"/>
                </a:solidFill>
                <a:latin typeface="Comic Sans MS"/>
                <a:cs typeface="Comic Sans MS"/>
              </a:rPr>
              <a:t>  </a:t>
            </a:r>
          </a:p>
        </p:txBody>
      </p:sp>
      <p:sp>
        <p:nvSpPr>
          <p:cNvPr id="4" name="Rettangolo 3"/>
          <p:cNvSpPr/>
          <p:nvPr/>
        </p:nvSpPr>
        <p:spPr>
          <a:xfrm>
            <a:off x="8017845" y="2122555"/>
            <a:ext cx="40839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/>
            <a:r>
              <a:rPr lang="it-IT" sz="2400" b="1" i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Ruolo</a:t>
            </a:r>
            <a:r>
              <a:rPr lang="it-IT" sz="2400" b="1" i="1" spc="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i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protettivo</a:t>
            </a:r>
            <a:r>
              <a:rPr lang="it-IT" sz="2400" b="1" i="1" spc="3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i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verso</a:t>
            </a:r>
            <a:r>
              <a:rPr lang="it-IT" sz="2400" b="1" i="1" spc="4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i="1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steatosi,</a:t>
            </a:r>
            <a:r>
              <a:rPr lang="it-IT" sz="2400" b="1" i="1" spc="5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i="1" spc="-1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insulino</a:t>
            </a:r>
            <a:r>
              <a:rPr lang="it-IT" sz="2400" b="1" i="1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-resistenza,</a:t>
            </a:r>
            <a:r>
              <a:rPr lang="it-IT" sz="2400" b="1" i="1" spc="7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i="1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diabete,</a:t>
            </a:r>
            <a:r>
              <a:rPr lang="it-IT" sz="2400" b="1" i="1" spc="4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i="1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obesità</a:t>
            </a:r>
            <a:r>
              <a:rPr lang="it-IT" sz="2400" b="1" i="1" spc="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i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i="1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IBD</a:t>
            </a:r>
            <a:r>
              <a:rPr lang="it-IT" sz="2400" b="1" i="1" spc="-1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ject 5"/>
          <p:cNvSpPr txBox="1"/>
          <p:nvPr/>
        </p:nvSpPr>
        <p:spPr>
          <a:xfrm>
            <a:off x="7734189" y="3602819"/>
            <a:ext cx="4243905" cy="2880532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ct val="96000"/>
              </a:lnSpc>
              <a:spcBef>
                <a:spcPts val="250"/>
              </a:spcBef>
            </a:pPr>
            <a:r>
              <a:rPr lang="it-IT" sz="2000" b="1" i="1" spc="-35" dirty="0" smtClean="0">
                <a:latin typeface="Times New Roman"/>
                <a:cs typeface="Times New Roman"/>
              </a:rPr>
              <a:t>AKKERMANSIA, si nutre del muco intestinale favorendo un nuovo</a:t>
            </a:r>
          </a:p>
          <a:p>
            <a:pPr marL="12700" marR="5080">
              <a:lnSpc>
                <a:spcPct val="96000"/>
              </a:lnSpc>
              <a:spcBef>
                <a:spcPts val="250"/>
              </a:spcBef>
            </a:pPr>
            <a:r>
              <a:rPr lang="it-IT" sz="2000" b="1" i="1" spc="-35" dirty="0" smtClean="0">
                <a:latin typeface="Times New Roman"/>
                <a:cs typeface="Times New Roman"/>
              </a:rPr>
              <a:t>deposito   di muco   sulla   parete   intestinale   del   colon   ispessendo e</a:t>
            </a:r>
          </a:p>
          <a:p>
            <a:pPr marL="12700" marR="5080">
              <a:lnSpc>
                <a:spcPct val="96000"/>
              </a:lnSpc>
              <a:spcBef>
                <a:spcPts val="250"/>
              </a:spcBef>
            </a:pPr>
            <a:r>
              <a:rPr lang="it-IT" sz="2000" b="1" i="1" spc="-35" dirty="0" smtClean="0">
                <a:latin typeface="Times New Roman"/>
                <a:cs typeface="Times New Roman"/>
              </a:rPr>
              <a:t>proteggendo così la barriera intestinale.</a:t>
            </a:r>
          </a:p>
          <a:p>
            <a:pPr marL="12700" marR="5080">
              <a:lnSpc>
                <a:spcPct val="96000"/>
              </a:lnSpc>
              <a:spcBef>
                <a:spcPts val="250"/>
              </a:spcBef>
            </a:pPr>
            <a:r>
              <a:rPr lang="it-IT" sz="2000" b="1" i="1" spc="-35" dirty="0" smtClean="0">
                <a:latin typeface="Times New Roman"/>
                <a:cs typeface="Times New Roman"/>
              </a:rPr>
              <a:t>Inoltre grazie alla presenza sul batterio della proteina </a:t>
            </a:r>
            <a:r>
              <a:rPr lang="it-IT" sz="2000" b="1" i="1" spc="-35" dirty="0" err="1" smtClean="0">
                <a:latin typeface="Times New Roman"/>
                <a:cs typeface="Times New Roman"/>
              </a:rPr>
              <a:t>Amuc</a:t>
            </a:r>
            <a:r>
              <a:rPr lang="it-IT" sz="2000" b="1" i="1" spc="-35" dirty="0" smtClean="0">
                <a:latin typeface="Times New Roman"/>
                <a:cs typeface="Times New Roman"/>
              </a:rPr>
              <a:t> 100, favorisce  il rinforzo delle giunzioni strette tra gli </a:t>
            </a:r>
            <a:r>
              <a:rPr lang="it-IT" sz="2000" b="1" i="1" spc="-35" dirty="0" err="1" smtClean="0">
                <a:latin typeface="Times New Roman"/>
                <a:cs typeface="Times New Roman"/>
              </a:rPr>
              <a:t>enterociti</a:t>
            </a:r>
            <a:r>
              <a:rPr lang="it-IT" sz="2000" b="1" i="1" spc="-35" dirty="0" smtClean="0">
                <a:latin typeface="Times New Roman"/>
                <a:cs typeface="Times New Roman"/>
              </a:rPr>
              <a:t> per interazione con i  TLR2</a:t>
            </a:r>
            <a:r>
              <a:rPr lang="it-IT" sz="2500" b="1" i="1" spc="-35" dirty="0" smtClean="0">
                <a:latin typeface="Times New Roman"/>
                <a:cs typeface="Times New Roman"/>
              </a:rPr>
              <a:t>.</a:t>
            </a:r>
            <a:endParaRPr lang="it-IT" sz="2500" b="1" i="1" spc="-35" dirty="0">
              <a:latin typeface="Times New Roman"/>
              <a:cs typeface="Times New Roman"/>
            </a:endParaRPr>
          </a:p>
        </p:txBody>
      </p:sp>
      <p:grpSp>
        <p:nvGrpSpPr>
          <p:cNvPr id="14" name="object 10"/>
          <p:cNvGrpSpPr/>
          <p:nvPr/>
        </p:nvGrpSpPr>
        <p:grpSpPr>
          <a:xfrm>
            <a:off x="405631" y="2368501"/>
            <a:ext cx="6899275" cy="3933825"/>
            <a:chOff x="656844" y="1418844"/>
            <a:chExt cx="6899275" cy="3933825"/>
          </a:xfrm>
        </p:grpSpPr>
        <p:pic>
          <p:nvPicPr>
            <p:cNvPr id="15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20896" y="1498496"/>
              <a:ext cx="3435096" cy="3375255"/>
            </a:xfrm>
            <a:prstGeom prst="rect">
              <a:avLst/>
            </a:prstGeom>
          </p:spPr>
        </p:pic>
        <p:pic>
          <p:nvPicPr>
            <p:cNvPr id="16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6844" y="1418844"/>
              <a:ext cx="3813048" cy="3730752"/>
            </a:xfrm>
            <a:prstGeom prst="rect">
              <a:avLst/>
            </a:prstGeom>
          </p:spPr>
        </p:pic>
        <p:sp>
          <p:nvSpPr>
            <p:cNvPr id="17" name="object 13"/>
            <p:cNvSpPr/>
            <p:nvPr/>
          </p:nvSpPr>
          <p:spPr>
            <a:xfrm>
              <a:off x="2630423" y="4981955"/>
              <a:ext cx="386080" cy="370840"/>
            </a:xfrm>
            <a:custGeom>
              <a:avLst/>
              <a:gdLst/>
              <a:ahLst/>
              <a:cxnLst/>
              <a:rect l="l" t="t" r="r" b="b"/>
              <a:pathLst>
                <a:path w="386080" h="370839">
                  <a:moveTo>
                    <a:pt x="385572" y="0"/>
                  </a:moveTo>
                  <a:lnTo>
                    <a:pt x="0" y="0"/>
                  </a:lnTo>
                  <a:lnTo>
                    <a:pt x="0" y="370332"/>
                  </a:lnTo>
                  <a:lnTo>
                    <a:pt x="385572" y="370332"/>
                  </a:lnTo>
                  <a:lnTo>
                    <a:pt x="3855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14"/>
          <p:cNvSpPr txBox="1"/>
          <p:nvPr/>
        </p:nvSpPr>
        <p:spPr>
          <a:xfrm>
            <a:off x="2013590" y="6182996"/>
            <a:ext cx="3517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0" dirty="0">
                <a:solidFill>
                  <a:prstClr val="black"/>
                </a:solidFill>
                <a:cs typeface="Calibri"/>
              </a:rPr>
              <a:t>L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PS</a:t>
            </a:r>
            <a:endParaRPr dirty="0">
              <a:solidFill>
                <a:prstClr val="black"/>
              </a:solidFill>
              <a:cs typeface="Calibri"/>
            </a:endParaRPr>
          </a:p>
        </p:txBody>
      </p:sp>
      <p:pic>
        <p:nvPicPr>
          <p:cNvPr id="28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84924" y="5842445"/>
            <a:ext cx="1790700" cy="98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67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 txBox="1">
            <a:spLocks/>
          </p:cNvSpPr>
          <p:nvPr/>
        </p:nvSpPr>
        <p:spPr>
          <a:xfrm>
            <a:off x="1623148" y="74168"/>
            <a:ext cx="8390663" cy="248783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dirty="0" smtClean="0">
                <a:solidFill>
                  <a:srgbClr val="FF0000"/>
                </a:solidFill>
              </a:rPr>
              <a:t>ENTEROTIPI</a:t>
            </a:r>
            <a:endParaRPr lang="it-IT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1380895449"/>
              </p:ext>
            </p:extLst>
          </p:nvPr>
        </p:nvGraphicFramePr>
        <p:xfrm>
          <a:off x="1026023" y="972245"/>
          <a:ext cx="10098157" cy="1232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object 20"/>
          <p:cNvSpPr txBox="1"/>
          <p:nvPr/>
        </p:nvSpPr>
        <p:spPr>
          <a:xfrm>
            <a:off x="1307681" y="2642196"/>
            <a:ext cx="253238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Abbondanti</a:t>
            </a:r>
            <a:r>
              <a:rPr sz="13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nelle</a:t>
            </a:r>
            <a:r>
              <a:rPr sz="13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diete</a:t>
            </a:r>
            <a:r>
              <a:rPr sz="13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occidentali </a:t>
            </a:r>
            <a:r>
              <a:rPr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miste</a:t>
            </a:r>
            <a:r>
              <a:rPr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sz="13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proteine</a:t>
            </a:r>
            <a:r>
              <a:rPr sz="1300" b="1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sz="13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grassi</a:t>
            </a:r>
            <a:r>
              <a:rPr sz="13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animali</a:t>
            </a:r>
            <a:r>
              <a:rPr sz="1300" b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sz="1300" spc="-2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carboidrati</a:t>
            </a:r>
            <a:r>
              <a:rPr sz="13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vegetali</a:t>
            </a:r>
            <a:r>
              <a:rPr sz="1300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sz="13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meno 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zuccheri</a:t>
            </a:r>
            <a:r>
              <a:rPr sz="13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semplici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21"/>
          <p:cNvSpPr txBox="1"/>
          <p:nvPr/>
        </p:nvSpPr>
        <p:spPr>
          <a:xfrm>
            <a:off x="1353678" y="3897574"/>
            <a:ext cx="253174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13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sz="1300" spc="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trovano</a:t>
            </a:r>
            <a:r>
              <a:rPr sz="1300" spc="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sz="1300" spc="2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50-60%</a:t>
            </a:r>
            <a:r>
              <a:rPr sz="1300" spc="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sz="1300" spc="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dominanza </a:t>
            </a:r>
            <a:r>
              <a:rPr sz="1300" spc="-28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ruolo</a:t>
            </a:r>
            <a:r>
              <a:rPr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protettivo</a:t>
            </a:r>
            <a:r>
              <a:rPr sz="1300" spc="4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verso</a:t>
            </a:r>
            <a:r>
              <a:rPr sz="13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l’obesità</a:t>
            </a:r>
            <a:endParaRPr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ject 22"/>
          <p:cNvSpPr txBox="1"/>
          <p:nvPr/>
        </p:nvSpPr>
        <p:spPr>
          <a:xfrm>
            <a:off x="1387968" y="4756712"/>
            <a:ext cx="2497455" cy="1016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13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sz="1300" b="1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sopra</a:t>
            </a:r>
            <a:r>
              <a:rPr sz="1300" b="1" spc="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sz="1300" b="1" spc="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  <a:r>
              <a:rPr sz="1300" b="1" spc="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espongono</a:t>
            </a:r>
            <a:r>
              <a:rPr sz="1300" spc="3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300" spc="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rischio </a:t>
            </a:r>
            <a:r>
              <a:rPr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diabete</a:t>
            </a:r>
            <a:r>
              <a:rPr sz="1300" b="1" spc="2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soprattutto</a:t>
            </a:r>
            <a:r>
              <a:rPr sz="1300" spc="3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1300" spc="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presenza</a:t>
            </a:r>
            <a:r>
              <a:rPr sz="1300" spc="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sz="1300" spc="-28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Proteobacteria</a:t>
            </a:r>
            <a:r>
              <a:rPr sz="1300" spc="2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alto</a:t>
            </a:r>
            <a:r>
              <a:rPr sz="1300" spc="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300" spc="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Akkermansia </a:t>
            </a:r>
            <a:r>
              <a:rPr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basso</a:t>
            </a:r>
            <a:r>
              <a:rPr sz="1300" spc="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(&gt;LPS) e</a:t>
            </a:r>
            <a:r>
              <a:rPr sz="1300" b="1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altre</a:t>
            </a:r>
            <a:r>
              <a:rPr sz="1300" b="1" spc="2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patologie </a:t>
            </a:r>
            <a:r>
              <a:rPr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infiammatorie</a:t>
            </a:r>
            <a:endParaRPr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23"/>
          <p:cNvSpPr txBox="1"/>
          <p:nvPr/>
        </p:nvSpPr>
        <p:spPr>
          <a:xfrm>
            <a:off x="1460358" y="6098450"/>
            <a:ext cx="2425065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3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Enterotipo</a:t>
            </a:r>
            <a:r>
              <a:rPr sz="1300" spc="3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meno</a:t>
            </a:r>
            <a:r>
              <a:rPr sz="1300" spc="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resiliente</a:t>
            </a:r>
            <a:r>
              <a:rPr sz="1300" spc="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stabile</a:t>
            </a:r>
            <a:endParaRPr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15"/>
          <p:cNvSpPr txBox="1"/>
          <p:nvPr/>
        </p:nvSpPr>
        <p:spPr>
          <a:xfrm>
            <a:off x="4815602" y="2642196"/>
            <a:ext cx="2239645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3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Molti</a:t>
            </a:r>
            <a:r>
              <a:rPr sz="1300" spc="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batteri</a:t>
            </a:r>
            <a:r>
              <a:rPr sz="1300" spc="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sz="1300" spc="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derivazione</a:t>
            </a:r>
            <a:r>
              <a:rPr sz="1300" spc="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orale</a:t>
            </a:r>
            <a:endParaRPr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bject 16"/>
          <p:cNvSpPr txBox="1"/>
          <p:nvPr/>
        </p:nvSpPr>
        <p:spPr>
          <a:xfrm>
            <a:off x="4861639" y="3267410"/>
            <a:ext cx="2147570" cy="1016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29259" algn="just">
              <a:spcBef>
                <a:spcPts val="95"/>
              </a:spcBef>
            </a:pPr>
            <a:r>
              <a:rPr sz="1300" b="1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Dieta povera </a:t>
            </a:r>
            <a:r>
              <a:rPr sz="13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proteine </a:t>
            </a:r>
            <a:r>
              <a:rPr sz="1300" b="1" spc="-28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animali, grassi e </a:t>
            </a:r>
            <a:r>
              <a:rPr sz="1300" b="1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zuccheri </a:t>
            </a:r>
            <a:r>
              <a:rPr sz="1300" b="1" spc="-28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semplici</a:t>
            </a:r>
            <a:endParaRPr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5"/>
              </a:spcBef>
            </a:pPr>
            <a:r>
              <a:rPr sz="13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Ricche di alimenti vegetali poco </a:t>
            </a:r>
            <a:r>
              <a:rPr sz="1300" spc="-28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elaborati</a:t>
            </a:r>
            <a:endParaRPr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bject 17"/>
          <p:cNvSpPr txBox="1"/>
          <p:nvPr/>
        </p:nvSpPr>
        <p:spPr>
          <a:xfrm>
            <a:off x="4903867" y="4621097"/>
            <a:ext cx="1971039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3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Flora comune</a:t>
            </a:r>
            <a:r>
              <a:rPr sz="1300" spc="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in:</a:t>
            </a:r>
            <a:endParaRPr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/>
            <a:r>
              <a:rPr sz="13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Paradontopatici,</a:t>
            </a:r>
            <a:r>
              <a:rPr sz="1300" spc="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vegetariani, </a:t>
            </a:r>
            <a:r>
              <a:rPr sz="1300" spc="-28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vegani</a:t>
            </a:r>
            <a:endParaRPr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bject 18"/>
          <p:cNvSpPr txBox="1"/>
          <p:nvPr/>
        </p:nvSpPr>
        <p:spPr>
          <a:xfrm>
            <a:off x="4914050" y="5536865"/>
            <a:ext cx="225171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3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Possono</a:t>
            </a:r>
            <a:r>
              <a:rPr sz="1300" b="1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predisporre</a:t>
            </a:r>
            <a:r>
              <a:rPr sz="1300" b="1" spc="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/>
            <a:r>
              <a:rPr sz="13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ipertensione</a:t>
            </a:r>
            <a:r>
              <a:rPr sz="1300" b="1" spc="2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300" b="1" spc="-2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infiammazione</a:t>
            </a:r>
            <a:endParaRPr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/>
            <a:r>
              <a:rPr sz="13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intestinale</a:t>
            </a:r>
            <a:r>
              <a:rPr sz="1300" b="1" spc="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(LPS)</a:t>
            </a:r>
            <a:r>
              <a:rPr sz="1300" b="1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sz="1300" b="1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altri</a:t>
            </a:r>
            <a:r>
              <a:rPr sz="1300" b="1" spc="2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Gram–</a:t>
            </a:r>
            <a:r>
              <a:rPr sz="1300" b="1" spc="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sz="1300" b="1" spc="-28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Akkermansia</a:t>
            </a:r>
            <a:r>
              <a:rPr sz="1300" b="1" spc="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bassa</a:t>
            </a:r>
            <a:endParaRPr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bject 11"/>
          <p:cNvSpPr txBox="1"/>
          <p:nvPr/>
        </p:nvSpPr>
        <p:spPr>
          <a:xfrm>
            <a:off x="8076825" y="2692542"/>
            <a:ext cx="225679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13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Abbondanti</a:t>
            </a:r>
            <a:r>
              <a:rPr sz="1300" spc="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1300" spc="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diete occidentali </a:t>
            </a:r>
            <a:r>
              <a:rPr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miste</a:t>
            </a:r>
            <a:r>
              <a:rPr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sz="1300" b="1" spc="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cereali</a:t>
            </a:r>
            <a:r>
              <a:rPr sz="1300" b="1" spc="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leguminose</a:t>
            </a:r>
            <a:r>
              <a:rPr sz="1300" b="1" spc="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sz="1300" b="1" spc="-28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dieta</a:t>
            </a:r>
            <a:r>
              <a:rPr sz="1300" b="1" spc="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mediterranea</a:t>
            </a:r>
            <a:r>
              <a:rPr sz="1300" b="1" spc="4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ricca</a:t>
            </a:r>
            <a:r>
              <a:rPr sz="1300" b="1" spc="2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endParaRPr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/>
            <a:r>
              <a:rPr sz="13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pectine,</a:t>
            </a:r>
            <a:r>
              <a:rPr sz="1300" b="1" spc="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amidi</a:t>
            </a:r>
            <a:r>
              <a:rPr sz="1300" b="1" spc="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300" b="1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cellulose</a:t>
            </a:r>
            <a:endParaRPr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bject 12"/>
          <p:cNvSpPr txBox="1"/>
          <p:nvPr/>
        </p:nvSpPr>
        <p:spPr>
          <a:xfrm>
            <a:off x="8183741" y="4095663"/>
            <a:ext cx="183007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13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Predispongono</a:t>
            </a:r>
            <a:r>
              <a:rPr sz="1300" spc="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resilienza </a:t>
            </a:r>
            <a:r>
              <a:rPr sz="1300" spc="-28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farmacologica</a:t>
            </a:r>
            <a:r>
              <a:rPr sz="1300" spc="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300" spc="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stabilità</a:t>
            </a:r>
            <a:endParaRPr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bject 13"/>
          <p:cNvSpPr txBox="1"/>
          <p:nvPr/>
        </p:nvSpPr>
        <p:spPr>
          <a:xfrm>
            <a:off x="8245420" y="5287635"/>
            <a:ext cx="2025014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13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sz="1300" b="1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elevati</a:t>
            </a:r>
            <a:r>
              <a:rPr sz="1300" b="1" spc="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biodiversità</a:t>
            </a:r>
            <a:r>
              <a:rPr sz="1300" b="1" spc="2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sz="1300" b="1" spc="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sz="1300" spc="-28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normale</a:t>
            </a:r>
            <a:r>
              <a:rPr sz="1300" spc="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sono</a:t>
            </a:r>
            <a:r>
              <a:rPr sz="1300" spc="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sz="1300" spc="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segnale</a:t>
            </a:r>
            <a:r>
              <a:rPr sz="1300" spc="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sz="13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rallentamento</a:t>
            </a:r>
            <a:r>
              <a:rPr sz="1300" b="1" spc="4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sz="1300" b="1" spc="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motilità </a:t>
            </a:r>
            <a:r>
              <a:rPr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3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intestinale</a:t>
            </a:r>
            <a:endParaRPr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bject 6"/>
          <p:cNvSpPr txBox="1"/>
          <p:nvPr/>
        </p:nvSpPr>
        <p:spPr>
          <a:xfrm>
            <a:off x="9501809" y="6545804"/>
            <a:ext cx="1937451" cy="11541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650" i="1" spc="5" dirty="0">
                <a:solidFill>
                  <a:prstClr val="black"/>
                </a:solidFill>
                <a:cs typeface="Calibri"/>
              </a:rPr>
              <a:t>Innov</a:t>
            </a:r>
            <a:r>
              <a:rPr sz="650" i="1" dirty="0">
                <a:solidFill>
                  <a:prstClr val="black"/>
                </a:solidFill>
                <a:cs typeface="Calibri"/>
              </a:rPr>
              <a:t>a</a:t>
            </a:r>
            <a:r>
              <a:rPr sz="650" i="1" spc="5" dirty="0">
                <a:solidFill>
                  <a:prstClr val="black"/>
                </a:solidFill>
                <a:cs typeface="Calibri"/>
              </a:rPr>
              <a:t>t</a:t>
            </a:r>
            <a:r>
              <a:rPr sz="650" i="1" spc="-10" dirty="0">
                <a:solidFill>
                  <a:prstClr val="black"/>
                </a:solidFill>
                <a:cs typeface="Calibri"/>
              </a:rPr>
              <a:t>i</a:t>
            </a:r>
            <a:r>
              <a:rPr sz="650" i="1" dirty="0">
                <a:solidFill>
                  <a:prstClr val="black"/>
                </a:solidFill>
                <a:cs typeface="Calibri"/>
              </a:rPr>
              <a:t>o</a:t>
            </a:r>
            <a:r>
              <a:rPr sz="650" i="1" spc="5" dirty="0">
                <a:solidFill>
                  <a:prstClr val="black"/>
                </a:solidFill>
                <a:cs typeface="Calibri"/>
              </a:rPr>
              <a:t>ns</a:t>
            </a:r>
            <a:r>
              <a:rPr sz="650" i="1" spc="-35" dirty="0">
                <a:solidFill>
                  <a:prstClr val="black"/>
                </a:solidFill>
                <a:cs typeface="Calibri"/>
              </a:rPr>
              <a:t> </a:t>
            </a:r>
            <a:r>
              <a:rPr sz="650" i="1" dirty="0">
                <a:solidFill>
                  <a:prstClr val="black"/>
                </a:solidFill>
                <a:cs typeface="Calibri"/>
              </a:rPr>
              <a:t>A</a:t>
            </a:r>
            <a:r>
              <a:rPr sz="650" i="1" spc="10" dirty="0">
                <a:solidFill>
                  <a:prstClr val="black"/>
                </a:solidFill>
                <a:cs typeface="Calibri"/>
              </a:rPr>
              <a:t>g</a:t>
            </a:r>
            <a:r>
              <a:rPr sz="650" i="1" dirty="0">
                <a:solidFill>
                  <a:prstClr val="black"/>
                </a:solidFill>
                <a:cs typeface="Calibri"/>
              </a:rPr>
              <a:t>r</a:t>
            </a:r>
            <a:r>
              <a:rPr sz="650" i="1" spc="10" dirty="0">
                <a:solidFill>
                  <a:prstClr val="black"/>
                </a:solidFill>
                <a:cs typeface="Calibri"/>
              </a:rPr>
              <a:t>on</a:t>
            </a:r>
            <a:r>
              <a:rPr sz="650" i="1" dirty="0">
                <a:solidFill>
                  <a:prstClr val="black"/>
                </a:solidFill>
                <a:cs typeface="Calibri"/>
              </a:rPr>
              <a:t>o</a:t>
            </a:r>
            <a:r>
              <a:rPr sz="650" i="1" spc="10" dirty="0">
                <a:solidFill>
                  <a:prstClr val="black"/>
                </a:solidFill>
                <a:cs typeface="Calibri"/>
              </a:rPr>
              <a:t>m</a:t>
            </a:r>
            <a:r>
              <a:rPr sz="650" i="1" spc="5" dirty="0">
                <a:solidFill>
                  <a:prstClr val="black"/>
                </a:solidFill>
                <a:cs typeface="Calibri"/>
              </a:rPr>
              <a:t>i</a:t>
            </a:r>
            <a:r>
              <a:rPr sz="650" i="1" dirty="0">
                <a:solidFill>
                  <a:prstClr val="black"/>
                </a:solidFill>
                <a:cs typeface="Calibri"/>
              </a:rPr>
              <a:t>que</a:t>
            </a:r>
            <a:r>
              <a:rPr sz="650" i="1" spc="5" dirty="0">
                <a:solidFill>
                  <a:prstClr val="black"/>
                </a:solidFill>
                <a:cs typeface="Calibri"/>
              </a:rPr>
              <a:t>s</a:t>
            </a:r>
            <a:r>
              <a:rPr sz="650" i="1" spc="-35" dirty="0">
                <a:solidFill>
                  <a:prstClr val="black"/>
                </a:solidFill>
                <a:cs typeface="Calibri"/>
              </a:rPr>
              <a:t> </a:t>
            </a:r>
            <a:r>
              <a:rPr sz="650" i="1" spc="5" dirty="0">
                <a:solidFill>
                  <a:prstClr val="black"/>
                </a:solidFill>
                <a:cs typeface="Calibri"/>
              </a:rPr>
              <a:t>6</a:t>
            </a:r>
            <a:r>
              <a:rPr sz="650" i="1" spc="10" dirty="0">
                <a:solidFill>
                  <a:prstClr val="black"/>
                </a:solidFill>
                <a:cs typeface="Calibri"/>
              </a:rPr>
              <a:t>5</a:t>
            </a:r>
            <a:r>
              <a:rPr sz="650" i="1" spc="5" dirty="0">
                <a:solidFill>
                  <a:prstClr val="black"/>
                </a:solidFill>
                <a:cs typeface="Calibri"/>
              </a:rPr>
              <a:t> (2018),</a:t>
            </a:r>
            <a:r>
              <a:rPr sz="650" i="1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650" i="1" spc="5" dirty="0">
                <a:solidFill>
                  <a:prstClr val="black"/>
                </a:solidFill>
                <a:cs typeface="Calibri"/>
              </a:rPr>
              <a:t>113-124</a:t>
            </a:r>
            <a:endParaRPr sz="650"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0275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ttangolo 1"/>
          <p:cNvSpPr>
            <a:spLocks noChangeArrowheads="1"/>
          </p:cNvSpPr>
          <p:nvPr/>
        </p:nvSpPr>
        <p:spPr bwMode="auto">
          <a:xfrm>
            <a:off x="402091" y="381501"/>
            <a:ext cx="11521280" cy="769441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MICROBIOTA - plasticità</a:t>
            </a:r>
          </a:p>
        </p:txBody>
      </p:sp>
      <p:sp>
        <p:nvSpPr>
          <p:cNvPr id="27651" name="Rettangolo 4"/>
          <p:cNvSpPr>
            <a:spLocks noChangeArrowheads="1"/>
          </p:cNvSpPr>
          <p:nvPr/>
        </p:nvSpPr>
        <p:spPr bwMode="auto">
          <a:xfrm>
            <a:off x="1337344" y="1168405"/>
            <a:ext cx="918196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it-IT" sz="2200"/>
          </a:p>
        </p:txBody>
      </p:sp>
      <p:sp>
        <p:nvSpPr>
          <p:cNvPr id="27652" name="CasellaDiTesto 5"/>
          <p:cNvSpPr txBox="1">
            <a:spLocks noChangeArrowheads="1"/>
          </p:cNvSpPr>
          <p:nvPr/>
        </p:nvSpPr>
        <p:spPr bwMode="auto">
          <a:xfrm>
            <a:off x="335360" y="1631702"/>
            <a:ext cx="11521280" cy="1077218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composizione del microbiota individuale varia in continuazione in risposta a fattori estrinseci ed intrinseci.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3407976" y="3135590"/>
            <a:ext cx="1657879" cy="647700"/>
            <a:chOff x="2264969" y="3044825"/>
            <a:chExt cx="1657879" cy="647700"/>
          </a:xfrm>
        </p:grpSpPr>
        <p:sp>
          <p:nvSpPr>
            <p:cNvPr id="18" name="Ovale 17"/>
            <p:cNvSpPr/>
            <p:nvPr/>
          </p:nvSpPr>
          <p:spPr bwMode="auto">
            <a:xfrm>
              <a:off x="2264969" y="3044825"/>
              <a:ext cx="1657879" cy="647700"/>
            </a:xfrm>
            <a:prstGeom prst="ellipse">
              <a:avLst/>
            </a:prstGeom>
            <a:solidFill>
              <a:srgbClr val="C00000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27672" name="CasellaDiTesto 18"/>
            <p:cNvSpPr txBox="1">
              <a:spLocks noChangeArrowheads="1"/>
            </p:cNvSpPr>
            <p:nvPr/>
          </p:nvSpPr>
          <p:spPr bwMode="auto">
            <a:xfrm>
              <a:off x="2663886" y="3184009"/>
              <a:ext cx="860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DIETA</a:t>
              </a:r>
            </a:p>
          </p:txBody>
        </p:sp>
      </p:grpSp>
      <p:grpSp>
        <p:nvGrpSpPr>
          <p:cNvPr id="6" name="Gruppo 5"/>
          <p:cNvGrpSpPr/>
          <p:nvPr/>
        </p:nvGrpSpPr>
        <p:grpSpPr>
          <a:xfrm>
            <a:off x="7627291" y="5021539"/>
            <a:ext cx="2279214" cy="647700"/>
            <a:chOff x="6484289" y="4930774"/>
            <a:chExt cx="2279214" cy="647700"/>
          </a:xfrm>
        </p:grpSpPr>
        <p:sp>
          <p:nvSpPr>
            <p:cNvPr id="17" name="Ovale 16"/>
            <p:cNvSpPr/>
            <p:nvPr/>
          </p:nvSpPr>
          <p:spPr bwMode="auto">
            <a:xfrm>
              <a:off x="6485672" y="4930774"/>
              <a:ext cx="2276446" cy="647700"/>
            </a:xfrm>
            <a:prstGeom prst="ellipse">
              <a:avLst/>
            </a:prstGeom>
            <a:solidFill>
              <a:srgbClr val="92D050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27670" name="CasellaDiTesto 21"/>
            <p:cNvSpPr txBox="1">
              <a:spLocks noChangeArrowheads="1"/>
            </p:cNvSpPr>
            <p:nvPr/>
          </p:nvSpPr>
          <p:spPr bwMode="auto">
            <a:xfrm>
              <a:off x="6484289" y="5069958"/>
              <a:ext cx="22792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GENETICA OSPITE</a:t>
              </a:r>
            </a:p>
          </p:txBody>
        </p:sp>
      </p:grpSp>
      <p:sp>
        <p:nvSpPr>
          <p:cNvPr id="9" name="Freccia ad arco 8"/>
          <p:cNvSpPr/>
          <p:nvPr/>
        </p:nvSpPr>
        <p:spPr bwMode="auto">
          <a:xfrm rot="2149785">
            <a:off x="4602404" y="2986955"/>
            <a:ext cx="3291681" cy="2987675"/>
          </a:xfrm>
          <a:prstGeom prst="circularArrow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2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Freccia ad arco 12"/>
          <p:cNvSpPr/>
          <p:nvPr/>
        </p:nvSpPr>
        <p:spPr bwMode="auto">
          <a:xfrm rot="12949785">
            <a:off x="4517751" y="3003484"/>
            <a:ext cx="3289961" cy="2989263"/>
          </a:xfrm>
          <a:prstGeom prst="circularArrow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2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27666" name="CasellaDiTesto 22"/>
          <p:cNvSpPr txBox="1">
            <a:spLocks noChangeArrowheads="1"/>
          </p:cNvSpPr>
          <p:nvPr/>
        </p:nvSpPr>
        <p:spPr bwMode="auto">
          <a:xfrm>
            <a:off x="5260693" y="4302557"/>
            <a:ext cx="1991600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MICROBIOTA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1631509" y="4908831"/>
            <a:ext cx="3295042" cy="871537"/>
            <a:chOff x="488504" y="4818063"/>
            <a:chExt cx="3295041" cy="871537"/>
          </a:xfrm>
        </p:grpSpPr>
        <p:sp>
          <p:nvSpPr>
            <p:cNvPr id="16" name="Ovale 15"/>
            <p:cNvSpPr/>
            <p:nvPr/>
          </p:nvSpPr>
          <p:spPr bwMode="auto">
            <a:xfrm>
              <a:off x="488504" y="4818063"/>
              <a:ext cx="3295041" cy="871537"/>
            </a:xfrm>
            <a:prstGeom prst="ellipse">
              <a:avLst/>
            </a:prstGeom>
            <a:solidFill>
              <a:srgbClr val="FFC000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/>
            </a:p>
          </p:txBody>
        </p:sp>
        <p:sp>
          <p:nvSpPr>
            <p:cNvPr id="27664" name="CasellaDiTesto 24"/>
            <p:cNvSpPr txBox="1">
              <a:spLocks noChangeArrowheads="1"/>
            </p:cNvSpPr>
            <p:nvPr/>
          </p:nvSpPr>
          <p:spPr bwMode="auto">
            <a:xfrm>
              <a:off x="652285" y="4961444"/>
              <a:ext cx="296747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t-IT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AMBIENTE INTESTINALE</a:t>
              </a:r>
            </a:p>
            <a:p>
              <a:pPr algn="ctr" eaLnBrk="1" hangingPunct="1"/>
              <a:r>
                <a:rPr lang="it-IT" sz="14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(infiammazione-patologie)</a:t>
              </a:r>
            </a:p>
          </p:txBody>
        </p:sp>
      </p:grpSp>
      <p:sp>
        <p:nvSpPr>
          <p:cNvPr id="24" name="Ovale 23"/>
          <p:cNvSpPr/>
          <p:nvPr/>
        </p:nvSpPr>
        <p:spPr bwMode="auto">
          <a:xfrm>
            <a:off x="5789883" y="6021663"/>
            <a:ext cx="1829859" cy="647700"/>
          </a:xfrm>
          <a:prstGeom prst="ellipse">
            <a:avLst/>
          </a:prstGeom>
          <a:solidFill>
            <a:srgbClr val="00FFFF">
              <a:alpha val="5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7660" name="CasellaDiTesto 26"/>
          <p:cNvSpPr txBox="1">
            <a:spLocks noChangeArrowheads="1"/>
          </p:cNvSpPr>
          <p:nvPr/>
        </p:nvSpPr>
        <p:spPr bwMode="auto">
          <a:xfrm>
            <a:off x="6364530" y="6160845"/>
            <a:ext cx="6805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ETA’</a:t>
            </a:r>
          </a:p>
        </p:txBody>
      </p:sp>
      <p:sp>
        <p:nvSpPr>
          <p:cNvPr id="30" name="Ovale 29"/>
          <p:cNvSpPr/>
          <p:nvPr/>
        </p:nvSpPr>
        <p:spPr bwMode="auto">
          <a:xfrm>
            <a:off x="7366936" y="2981602"/>
            <a:ext cx="2132991" cy="538163"/>
          </a:xfrm>
          <a:prstGeom prst="ellipse">
            <a:avLst/>
          </a:prstGeom>
          <a:solidFill>
            <a:srgbClr val="00B05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7738362" y="3066013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AMBIENTE</a:t>
            </a:r>
            <a:endParaRPr lang="it-IT" sz="1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021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ttangolo 1"/>
          <p:cNvSpPr>
            <a:spLocks noChangeArrowheads="1"/>
          </p:cNvSpPr>
          <p:nvPr/>
        </p:nvSpPr>
        <p:spPr bwMode="auto">
          <a:xfrm>
            <a:off x="335360" y="548680"/>
            <a:ext cx="11521280" cy="830997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MICROBIOTA INTESTINALE</a:t>
            </a:r>
          </a:p>
        </p:txBody>
      </p:sp>
      <p:sp>
        <p:nvSpPr>
          <p:cNvPr id="3" name="Rettangolo 2"/>
          <p:cNvSpPr/>
          <p:nvPr/>
        </p:nvSpPr>
        <p:spPr>
          <a:xfrm>
            <a:off x="335360" y="1751331"/>
            <a:ext cx="11521280" cy="440120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all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</a:t>
            </a:r>
            <a:r>
              <a:rPr lang="en-US" sz="3600" b="1" cap="all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plasticita</a:t>
            </a:r>
            <a:r>
              <a:rPr lang="en-US" sz="3600" b="1" cap="all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’ del microbiota </a:t>
            </a:r>
            <a:r>
              <a:rPr lang="en-US" sz="3600" b="1" cap="all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intestinale</a:t>
            </a:r>
            <a:r>
              <a:rPr lang="en-US" sz="3600" b="1" cap="all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defRPr/>
            </a:pPr>
            <a:endParaRPr lang="en-US" sz="2800" b="1" cap="all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rappresenta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un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prerequisito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fondamentale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per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educare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sistema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Intestinale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alla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tolleranza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it-IT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</a:t>
            </a:r>
            <a:r>
              <a:rPr lang="it-IT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plasticita’</a:t>
            </a:r>
            <a:r>
              <a:rPr lang="it-IT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del microbiota intestinale garantisce un rapido adattamento in risposta alla dieta e ad altri fattori ambientali.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26639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purl.org/dc/elements/1.1/"/>
    <ds:schemaRef ds:uri="http://schemas.microsoft.com/office/infopath/2007/PartnerControls"/>
    <ds:schemaRef ds:uri="71af3243-3dd4-4a8d-8c0d-dd76da1f02a5"/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http://schemas.openxmlformats.org/package/2006/metadata/core-properties"/>
    <ds:schemaRef ds:uri="16c05727-aa75-4e4a-9b5f-8a80a116589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534</TotalTime>
  <Words>2144</Words>
  <Application>Microsoft Office PowerPoint</Application>
  <PresentationFormat>Widescreen</PresentationFormat>
  <Paragraphs>201</Paragraphs>
  <Slides>23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23</vt:i4>
      </vt:variant>
    </vt:vector>
  </HeadingPairs>
  <TitlesOfParts>
    <vt:vector size="32" baseType="lpstr">
      <vt:lpstr>Arial</vt:lpstr>
      <vt:lpstr>Calibri</vt:lpstr>
      <vt:lpstr>Comic Sans MS</vt:lpstr>
      <vt:lpstr>Helvetica</vt:lpstr>
      <vt:lpstr>Times New Roman</vt:lpstr>
      <vt:lpstr>Verdana</vt:lpstr>
      <vt:lpstr>Wingdings</vt:lpstr>
      <vt:lpstr>RetrospectVTI</vt:lpstr>
      <vt:lpstr>Office Theme</vt:lpstr>
      <vt:lpstr>ALTERAZIONE DEL MICROBIOTA DOPO CHIRURGIA BARIATRICA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Finelli Francesca</cp:lastModifiedBy>
  <cp:revision>67</cp:revision>
  <dcterms:created xsi:type="dcterms:W3CDTF">2022-02-27T17:36:31Z</dcterms:created>
  <dcterms:modified xsi:type="dcterms:W3CDTF">2024-05-09T15:17:33Z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